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2" r:id="rId3"/>
    <p:sldId id="270" r:id="rId4"/>
    <p:sldId id="263" r:id="rId5"/>
    <p:sldId id="264" r:id="rId6"/>
    <p:sldId id="274" r:id="rId7"/>
    <p:sldId id="273" r:id="rId8"/>
    <p:sldId id="265" r:id="rId9"/>
    <p:sldId id="266" r:id="rId10"/>
    <p:sldId id="267" r:id="rId11"/>
    <p:sldId id="271" r:id="rId12"/>
    <p:sldId id="260" r:id="rId13"/>
  </p:sldIdLst>
  <p:sldSz cx="9144000" cy="6858000" type="screen4x3"/>
  <p:notesSz cx="6797675" cy="9926638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53"/>
    <a:srgbClr val="FFFFAB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rednji slog 2 – poudarek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rednji slog 2 – poudarek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rednji slo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Srednji slog 2 – poudarek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D14B65-9A2F-4E9F-8411-091D0413CD48}" type="datetimeFigureOut">
              <a:rPr lang="sl-SI" smtClean="0"/>
              <a:t>4.3.2014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42402A-A54D-46DB-9EDB-4BCCBAD23CE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34088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F3ECD-2A02-4075-90B8-B635231F7724}" type="datetimeFigureOut">
              <a:rPr lang="sl-SI" smtClean="0"/>
              <a:t>4.3.2014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C0E91-62FC-4098-AABE-BE91D94D625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2039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0E91-62FC-4098-AABE-BE91D94D6259}" type="slidenum">
              <a:rPr lang="sl-SI" smtClean="0"/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75245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D6EE-F133-489D-99F7-420797A70B48}" type="datetimeFigureOut">
              <a:rPr lang="sl-SI" smtClean="0"/>
              <a:t>4.3.2014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F6790-2F62-47A9-90AF-60452D97319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7180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D6EE-F133-489D-99F7-420797A70B48}" type="datetimeFigureOut">
              <a:rPr lang="sl-SI" smtClean="0"/>
              <a:t>4.3.2014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F6790-2F62-47A9-90AF-60452D97319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93904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D6EE-F133-489D-99F7-420797A70B48}" type="datetimeFigureOut">
              <a:rPr lang="sl-SI" smtClean="0"/>
              <a:t>4.3.2014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F6790-2F62-47A9-90AF-60452D97319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35733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D6EE-F133-489D-99F7-420797A70B48}" type="datetimeFigureOut">
              <a:rPr lang="sl-SI" smtClean="0"/>
              <a:t>4.3.2014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F6790-2F62-47A9-90AF-60452D97319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32184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D6EE-F133-489D-99F7-420797A70B48}" type="datetimeFigureOut">
              <a:rPr lang="sl-SI" smtClean="0"/>
              <a:t>4.3.2014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F6790-2F62-47A9-90AF-60452D97319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40410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D6EE-F133-489D-99F7-420797A70B48}" type="datetimeFigureOut">
              <a:rPr lang="sl-SI" smtClean="0"/>
              <a:t>4.3.2014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F6790-2F62-47A9-90AF-60452D97319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99299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D6EE-F133-489D-99F7-420797A70B48}" type="datetimeFigureOut">
              <a:rPr lang="sl-SI" smtClean="0"/>
              <a:t>4.3.2014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F6790-2F62-47A9-90AF-60452D97319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63883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D6EE-F133-489D-99F7-420797A70B48}" type="datetimeFigureOut">
              <a:rPr lang="sl-SI" smtClean="0"/>
              <a:t>4.3.2014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F6790-2F62-47A9-90AF-60452D97319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86050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D6EE-F133-489D-99F7-420797A70B48}" type="datetimeFigureOut">
              <a:rPr lang="sl-SI" smtClean="0"/>
              <a:t>4.3.2014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F6790-2F62-47A9-90AF-60452D97319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52797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D6EE-F133-489D-99F7-420797A70B48}" type="datetimeFigureOut">
              <a:rPr lang="sl-SI" smtClean="0"/>
              <a:t>4.3.2014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F6790-2F62-47A9-90AF-60452D97319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68348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D6EE-F133-489D-99F7-420797A70B48}" type="datetimeFigureOut">
              <a:rPr lang="sl-SI" smtClean="0"/>
              <a:t>4.3.2014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F6790-2F62-47A9-90AF-60452D97319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53580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ED6EE-F133-489D-99F7-420797A70B48}" type="datetimeFigureOut">
              <a:rPr lang="sl-SI" smtClean="0"/>
              <a:t>4.3.2014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F6790-2F62-47A9-90AF-60452D97319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83996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36.jpeg"/><Relationship Id="rId7" Type="http://schemas.openxmlformats.org/officeDocument/2006/relationships/image" Target="../media/image38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elenje-tourism.si/imagelib/huge/tic_2013/novice/slika2.png" TargetMode="External"/><Relationship Id="rId11" Type="http://schemas.openxmlformats.org/officeDocument/2006/relationships/image" Target="../media/image40.jpeg"/><Relationship Id="rId5" Type="http://schemas.openxmlformats.org/officeDocument/2006/relationships/image" Target="../media/image37.jpeg"/><Relationship Id="rId10" Type="http://schemas.openxmlformats.org/officeDocument/2006/relationships/hyperlink" Target="http://www.google.si/url?sa=i&amp;rct=j&amp;q=&amp;esrc=s&amp;frm=1&amp;source=images&amp;cd=&amp;cad=rja&amp;docid=vAz9GzjTiszyCM&amp;tbnid=GSvpW8rH2bDiBM:&amp;ved=0CAUQjRw&amp;url=http://www.rlv.si/si/za-medije/sporocila-za-medije?id=1144&amp;ei=RRwPU7LsDKWi0QWxwoBQ&amp;psig=AFQjCNFlMhwv3M5jCgFjlqEomsuIbqw--Q&amp;ust=1393585596469851" TargetMode="External"/><Relationship Id="rId4" Type="http://schemas.microsoft.com/office/2007/relationships/hdphoto" Target="../media/hdphoto7.wdp"/><Relationship Id="rId9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6.gif"/><Relationship Id="rId3" Type="http://schemas.openxmlformats.org/officeDocument/2006/relationships/image" Target="../media/image41.png"/><Relationship Id="rId7" Type="http://schemas.openxmlformats.org/officeDocument/2006/relationships/hyperlink" Target="http://www.google.si/url?sa=i&amp;rct=j&amp;q=&amp;esrc=s&amp;frm=1&amp;source=images&amp;cd=&amp;cad=rja&amp;docid=riUiHL9zFKYm7M&amp;tbnid=KU1zZvNF6dNBvM:&amp;ved=0CAUQjRw&amp;url=http://www.d-dd.si/index.php?id=106&amp;ei=vigPU6KGKYPJ0AW114D4BQ&amp;bvm=bv.61965928,d.bGE&amp;psig=AFQjCNHy2G91v79ipr8jQRutdEPEzWPQUA&amp;ust=1393588781135465" TargetMode="External"/><Relationship Id="rId12" Type="http://schemas.openxmlformats.org/officeDocument/2006/relationships/image" Target="../media/image45.gif"/><Relationship Id="rId2" Type="http://schemas.openxmlformats.org/officeDocument/2006/relationships/hyperlink" Target="http://www.mojekarte.si/" TargetMode="External"/><Relationship Id="rId1" Type="http://schemas.openxmlformats.org/officeDocument/2006/relationships/slideLayout" Target="../slideLayouts/slideLayout2.xml"/><Relationship Id="rId6" Type="http://schemas.microsoft.com/office/2007/relationships/hdphoto" Target="../media/hdphoto10.wdp"/><Relationship Id="rId11" Type="http://schemas.microsoft.com/office/2007/relationships/hdphoto" Target="../media/hdphoto12.wdp"/><Relationship Id="rId5" Type="http://schemas.openxmlformats.org/officeDocument/2006/relationships/image" Target="../media/image42.png"/><Relationship Id="rId10" Type="http://schemas.openxmlformats.org/officeDocument/2006/relationships/image" Target="../media/image44.png"/><Relationship Id="rId4" Type="http://schemas.microsoft.com/office/2007/relationships/hdphoto" Target="../media/hdphoto9.wdp"/><Relationship Id="rId9" Type="http://schemas.microsoft.com/office/2007/relationships/hdphoto" Target="../media/hdphoto11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si/url?sa=i&amp;rct=j&amp;q=&amp;esrc=s&amp;frm=1&amp;source=images&amp;cd=&amp;cad=rja&amp;docid=Mqifg0Woxd4sXM&amp;tbnid=UngRQeBRB_WlnM:&amp;ved=0CAUQjRw&amp;url=http://nkdekani.si/novice/obvestila/?page=9&amp;ei=GlgQU6rVJcTvswaHyYCQCw&amp;bvm=bv.61965928,d.Yms&amp;psig=AFQjCNEMNQZiZZEYSgSLxoM0jjDG4BUwsA&amp;ust=1393666451101206" TargetMode="External"/><Relationship Id="rId3" Type="http://schemas.openxmlformats.org/officeDocument/2006/relationships/image" Target="../media/image47.png"/><Relationship Id="rId7" Type="http://schemas.microsoft.com/office/2007/relationships/hdphoto" Target="../media/hdphoto6.wdp"/><Relationship Id="rId2" Type="http://schemas.openxmlformats.org/officeDocument/2006/relationships/hyperlink" Target="http://www.velenje-tourism.si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hyperlink" Target="http://www.slovenia.info/" TargetMode="External"/><Relationship Id="rId10" Type="http://schemas.microsoft.com/office/2007/relationships/hdphoto" Target="../media/hdphoto13.wdp"/><Relationship Id="rId4" Type="http://schemas.openxmlformats.org/officeDocument/2006/relationships/image" Target="../media/image48.jpeg"/><Relationship Id="rId9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hyperlink" Target="http://www.velenje-tourism.si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20.jpeg"/><Relationship Id="rId7" Type="http://schemas.openxmlformats.org/officeDocument/2006/relationships/hyperlink" Target="http://www.osteoporoza.si/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10" Type="http://schemas.openxmlformats.org/officeDocument/2006/relationships/image" Target="../media/image26.jpeg"/><Relationship Id="rId4" Type="http://schemas.openxmlformats.org/officeDocument/2006/relationships/image" Target="../media/image21.gif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www.google.si/url?sa=i&amp;rct=j&amp;q=&amp;esrc=s&amp;frm=1&amp;source=images&amp;cd=&amp;cad=rja&amp;docid=B_rWRxOOIevi2M&amp;tbnid=CORxLodPel2F2M:&amp;ved=0CAUQjRw&amp;url=http://maasd.edublogs.org/2010/01/17/creating-an-environment-which-meets-student-learning-needs/&amp;ei=SQQPU5ziKdGr0AXzqIGQDQ&amp;psig=AFQjCNEGbATgfMPO1kA09ZimzmA2V7XgaA&amp;ust=1393579446722219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png"/><Relationship Id="rId3" Type="http://schemas.openxmlformats.org/officeDocument/2006/relationships/hyperlink" Target="http://www.slovenia.info/" TargetMode="External"/><Relationship Id="rId7" Type="http://schemas.openxmlformats.org/officeDocument/2006/relationships/image" Target="../media/image28.png"/><Relationship Id="rId12" Type="http://schemas.openxmlformats.org/officeDocument/2006/relationships/image" Target="../media/image33.jpeg"/><Relationship Id="rId2" Type="http://schemas.openxmlformats.org/officeDocument/2006/relationships/hyperlink" Target="http://www.velenje-tourism.si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ogaja.se/" TargetMode="External"/><Relationship Id="rId11" Type="http://schemas.openxmlformats.org/officeDocument/2006/relationships/image" Target="../media/image32.gif"/><Relationship Id="rId5" Type="http://schemas.openxmlformats.org/officeDocument/2006/relationships/hyperlink" Target="http://www.napovednik.si/" TargetMode="External"/><Relationship Id="rId10" Type="http://schemas.openxmlformats.org/officeDocument/2006/relationships/image" Target="../media/image31.png"/><Relationship Id="rId4" Type="http://schemas.openxmlformats.org/officeDocument/2006/relationships/hyperlink" Target="http://www.sraka.com/" TargetMode="External"/><Relationship Id="rId9" Type="http://schemas.openxmlformats.org/officeDocument/2006/relationships/image" Target="../media/image30.png"/><Relationship Id="rId14" Type="http://schemas.microsoft.com/office/2007/relationships/hdphoto" Target="../media/hdphoto6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56" y="0"/>
            <a:ext cx="9170756" cy="191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784976" cy="194421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sl-SI" sz="4000" b="1" dirty="0" smtClean="0"/>
              <a:t> </a:t>
            </a:r>
            <a:endParaRPr lang="sl-SI" sz="54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24" b="6784"/>
          <a:stretch/>
        </p:blipFill>
        <p:spPr>
          <a:xfrm>
            <a:off x="-26756" y="1836174"/>
            <a:ext cx="9170756" cy="5000245"/>
          </a:xfrm>
          <a:prstGeom prst="rect">
            <a:avLst/>
          </a:prstGeom>
        </p:spPr>
      </p:pic>
      <p:sp>
        <p:nvSpPr>
          <p:cNvPr id="5" name="Podnaslov 4"/>
          <p:cNvSpPr>
            <a:spLocks noGrp="1"/>
          </p:cNvSpPr>
          <p:nvPr>
            <p:ph type="subTitle" idx="1"/>
          </p:nvPr>
        </p:nvSpPr>
        <p:spPr>
          <a:xfrm>
            <a:off x="-23259" y="404664"/>
            <a:ext cx="9144000" cy="1296144"/>
          </a:xfrm>
        </p:spPr>
        <p:txBody>
          <a:bodyPr>
            <a:normAutofit/>
          </a:bodyPr>
          <a:lstStyle/>
          <a:p>
            <a:r>
              <a:rPr lang="sl-SI" sz="3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POROČILO TURISTIČNO- INFORMACIJSKEGA CENTRA VELENJE </a:t>
            </a:r>
            <a:r>
              <a:rPr lang="sl-SI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 </a:t>
            </a:r>
            <a:r>
              <a:rPr lang="sl-SI" sz="3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LETO 2013</a:t>
            </a:r>
            <a:endParaRPr lang="sl-SI" sz="3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Slika 1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060" y="1268760"/>
            <a:ext cx="1384176" cy="1384176"/>
          </a:xfrm>
          <a:prstGeom prst="rect">
            <a:avLst/>
          </a:prstGeom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56" y="6508005"/>
            <a:ext cx="9170756" cy="370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Slika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02" y="6264426"/>
            <a:ext cx="2125980" cy="393192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387" y="6217443"/>
            <a:ext cx="465967" cy="44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34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PROMOCIJA IN PRODAJA</a:t>
            </a: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l-SI" dirty="0" smtClean="0"/>
              <a:t>Predstavitve </a:t>
            </a:r>
            <a:r>
              <a:rPr lang="sl-SI" dirty="0"/>
              <a:t>v </a:t>
            </a:r>
            <a:r>
              <a:rPr lang="sl-SI" dirty="0" smtClean="0"/>
              <a:t>Velenju: </a:t>
            </a:r>
          </a:p>
          <a:p>
            <a:pPr marL="0" indent="0">
              <a:buNone/>
            </a:pPr>
            <a:r>
              <a:rPr lang="sl-SI" sz="2600" dirty="0" smtClean="0"/>
              <a:t>seznanjanje </a:t>
            </a:r>
            <a:r>
              <a:rPr lang="sl-SI" sz="2600" dirty="0"/>
              <a:t>občanov o aktualni </a:t>
            </a:r>
            <a:r>
              <a:rPr lang="sl-SI" sz="2600" dirty="0" smtClean="0"/>
              <a:t>ponudbi (Kmečka tržnica, sejmi …)</a:t>
            </a:r>
            <a:endParaRPr lang="sl-SI" sz="2600" dirty="0"/>
          </a:p>
          <a:p>
            <a:r>
              <a:rPr lang="sl-SI" dirty="0" smtClean="0"/>
              <a:t>Predstavitve izven Velenja: </a:t>
            </a:r>
          </a:p>
          <a:p>
            <a:pPr marL="0" indent="0">
              <a:buNone/>
            </a:pPr>
            <a:r>
              <a:rPr lang="sl-SI" sz="2900" dirty="0" smtClean="0"/>
              <a:t>     </a:t>
            </a:r>
            <a:r>
              <a:rPr lang="sl-SI" sz="2600" dirty="0" smtClean="0"/>
              <a:t>promocija Velenja kot zanimive turistične </a:t>
            </a:r>
            <a:r>
              <a:rPr lang="sl-SI" sz="2600" dirty="0" err="1" smtClean="0"/>
              <a:t>destinacije</a:t>
            </a:r>
            <a:endParaRPr lang="sl-SI" sz="2600" dirty="0"/>
          </a:p>
          <a:p>
            <a:pPr lvl="1">
              <a:buFont typeface="Wingdings" pitchFamily="2" charset="2"/>
              <a:buChar char="ü"/>
            </a:pPr>
            <a:r>
              <a:rPr lang="sl-SI" sz="2600" dirty="0" smtClean="0"/>
              <a:t>Sejem Alpe Adria: Turizem in prosti čas / Ljubljana</a:t>
            </a:r>
          </a:p>
          <a:p>
            <a:pPr lvl="1">
              <a:buFont typeface="Wingdings" pitchFamily="2" charset="2"/>
              <a:buChar char="ü"/>
            </a:pPr>
            <a:r>
              <a:rPr lang="sl-SI" sz="2600" dirty="0" smtClean="0"/>
              <a:t>Sejem Naturo / Gornja Radgona</a:t>
            </a:r>
          </a:p>
          <a:p>
            <a:pPr lvl="1">
              <a:buFont typeface="Wingdings" pitchFamily="2" charset="2"/>
              <a:buChar char="ü"/>
            </a:pPr>
            <a:r>
              <a:rPr lang="sl-SI" sz="2600" dirty="0" smtClean="0"/>
              <a:t>Sejem Pridne roke / Slovenske Konjice</a:t>
            </a:r>
          </a:p>
          <a:p>
            <a:pPr lvl="1">
              <a:buFont typeface="Wingdings" pitchFamily="2" charset="2"/>
              <a:buChar char="ü"/>
            </a:pPr>
            <a:r>
              <a:rPr lang="sl-SI" sz="2600" dirty="0" smtClean="0"/>
              <a:t>Mednarodni obrtni sejem / Celje</a:t>
            </a:r>
            <a:endParaRPr lang="sl-SI" sz="2600" dirty="0"/>
          </a:p>
          <a:p>
            <a:r>
              <a:rPr lang="sl-SI" dirty="0" smtClean="0"/>
              <a:t>Priprava, oblikovanje in tisk oglasov ter </a:t>
            </a:r>
          </a:p>
          <a:p>
            <a:pPr marL="0" indent="0">
              <a:buNone/>
            </a:pPr>
            <a:r>
              <a:rPr lang="sl-SI" dirty="0"/>
              <a:t> </a:t>
            </a:r>
            <a:r>
              <a:rPr lang="sl-SI" dirty="0" smtClean="0"/>
              <a:t>    promocijskih </a:t>
            </a:r>
            <a:r>
              <a:rPr lang="sl-SI" dirty="0"/>
              <a:t>materialov </a:t>
            </a:r>
            <a:endParaRPr lang="sl-SI" dirty="0" smtClean="0"/>
          </a:p>
          <a:p>
            <a:r>
              <a:rPr lang="sl-SI" dirty="0" smtClean="0"/>
              <a:t>Promocija </a:t>
            </a:r>
            <a:r>
              <a:rPr lang="sl-SI" dirty="0"/>
              <a:t>domačih </a:t>
            </a:r>
            <a:r>
              <a:rPr lang="sl-SI" dirty="0" smtClean="0"/>
              <a:t>proizvodov: </a:t>
            </a:r>
          </a:p>
          <a:p>
            <a:pPr lvl="1">
              <a:buFont typeface="Wingdings" pitchFamily="2" charset="2"/>
              <a:buChar char="ü"/>
            </a:pPr>
            <a:r>
              <a:rPr lang="sl-SI" sz="2600" dirty="0" smtClean="0"/>
              <a:t>Kmečka tržnica</a:t>
            </a:r>
          </a:p>
          <a:p>
            <a:pPr lvl="1">
              <a:buFont typeface="Wingdings" pitchFamily="2" charset="2"/>
              <a:buChar char="ü"/>
            </a:pPr>
            <a:r>
              <a:rPr lang="sl-SI" sz="2600" dirty="0" smtClean="0"/>
              <a:t>Domače </a:t>
            </a:r>
            <a:r>
              <a:rPr lang="sl-SI" sz="2600" dirty="0"/>
              <a:t>Dobrote s slovenskega podeželja, </a:t>
            </a:r>
            <a:endParaRPr lang="sl-SI" sz="2600" dirty="0" smtClean="0"/>
          </a:p>
          <a:p>
            <a:pPr lvl="1">
              <a:buFont typeface="Wingdings" pitchFamily="2" charset="2"/>
              <a:buChar char="ü"/>
            </a:pPr>
            <a:r>
              <a:rPr lang="sl-SI" sz="2600" dirty="0" err="1" smtClean="0"/>
              <a:t>Made</a:t>
            </a:r>
            <a:r>
              <a:rPr lang="sl-SI" sz="2600" dirty="0" smtClean="0"/>
              <a:t> in Velenje (vražje </a:t>
            </a:r>
            <a:r>
              <a:rPr lang="sl-SI" sz="2600" dirty="0" err="1" smtClean="0"/>
              <a:t>gate</a:t>
            </a:r>
            <a:r>
              <a:rPr lang="sl-SI" sz="2600" dirty="0" smtClean="0"/>
              <a:t>, </a:t>
            </a:r>
            <a:r>
              <a:rPr lang="sl-SI" sz="2600" dirty="0" err="1" smtClean="0"/>
              <a:t>Aquavallis</a:t>
            </a:r>
            <a:r>
              <a:rPr lang="sl-SI" sz="2600" dirty="0" smtClean="0"/>
              <a:t>, Čokolade Lucifer ...)</a:t>
            </a:r>
            <a:endParaRPr lang="sl-SI" sz="2600" dirty="0"/>
          </a:p>
          <a:p>
            <a:endParaRPr lang="sl-SI" dirty="0"/>
          </a:p>
        </p:txBody>
      </p:sp>
      <p:pic>
        <p:nvPicPr>
          <p:cNvPr id="4" name="Slika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216" y="3284984"/>
            <a:ext cx="1924050" cy="12776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Slika 4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96"/>
          <a:stretch/>
        </p:blipFill>
        <p:spPr>
          <a:xfrm>
            <a:off x="7027433" y="1988840"/>
            <a:ext cx="1924051" cy="12241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Slika 5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" r="-65"/>
          <a:stretch/>
        </p:blipFill>
        <p:spPr bwMode="auto">
          <a:xfrm>
            <a:off x="7027434" y="4653136"/>
            <a:ext cx="1924050" cy="1145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Slika 3" descr="http://www.velenje-tourism.si/imagelib/photogallery/tic_2013/novice/slika2.png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41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941" r="23776"/>
          <a:stretch/>
        </p:blipFill>
        <p:spPr bwMode="auto">
          <a:xfrm rot="2976537">
            <a:off x="5586447" y="5808765"/>
            <a:ext cx="540200" cy="1074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www.sava-hotels-resorts.com/assets/Destinacije/Bled/Kulinarika/Vinarte-Lucifer/praline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263131"/>
            <a:ext cx="648072" cy="4320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pic>
        <p:nvPicPr>
          <p:cNvPr id="4100" name="Picture 4" descr="https://encrypted-tbn1.gstatic.com/images?q=tbn:ANd9GcQwT5fysxY4pG4qM47ueGejqrxacLj_3i_zqMXBOv63duFUNuFZ">
            <a:hlinkClick r:id="rId10"/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28169"/>
          <a:stretch/>
        </p:blipFill>
        <p:spPr bwMode="auto">
          <a:xfrm>
            <a:off x="611560" y="6278057"/>
            <a:ext cx="3897047" cy="40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19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sl-SI" dirty="0"/>
              <a:t>Prodaja spominkov </a:t>
            </a:r>
            <a:r>
              <a:rPr lang="sl-SI" dirty="0" smtClean="0"/>
              <a:t>(prihodek: 3.716,10 €)</a:t>
            </a:r>
            <a:endParaRPr lang="sl-SI" dirty="0"/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Spominki MOV in spominki z večjo umetniško vrednostjo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Turistični spominki Velenja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Spominki SAŠA regije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Uradni spominki Slovenije (I </a:t>
            </a:r>
            <a:r>
              <a:rPr lang="sl-SI" dirty="0" err="1" smtClean="0"/>
              <a:t>Feel</a:t>
            </a:r>
            <a:r>
              <a:rPr lang="sl-SI" dirty="0" smtClean="0"/>
              <a:t> </a:t>
            </a:r>
            <a:r>
              <a:rPr lang="sl-SI" dirty="0" err="1" smtClean="0"/>
              <a:t>Slovenia</a:t>
            </a:r>
            <a:r>
              <a:rPr lang="sl-SI" dirty="0" smtClean="0"/>
              <a:t>) </a:t>
            </a:r>
            <a:endParaRPr lang="sl-SI" dirty="0"/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Novi spominki: dežnik Velenje</a:t>
            </a:r>
            <a:r>
              <a:rPr lang="sl-SI" dirty="0"/>
              <a:t>, Majice Titovo Velenje, Planinska </a:t>
            </a:r>
            <a:r>
              <a:rPr lang="sl-SI" dirty="0" smtClean="0"/>
              <a:t>karta Šaleške doline, Produkti planinske zveze Slovenije, Vražje </a:t>
            </a:r>
            <a:r>
              <a:rPr lang="sl-SI" dirty="0" err="1" smtClean="0"/>
              <a:t>gate</a:t>
            </a:r>
            <a:r>
              <a:rPr lang="sl-SI" dirty="0" smtClean="0"/>
              <a:t>, razglednice …</a:t>
            </a:r>
          </a:p>
          <a:p>
            <a:pPr lvl="1">
              <a:buFont typeface="Wingdings" pitchFamily="2" charset="2"/>
              <a:buChar char="ü"/>
            </a:pPr>
            <a:endParaRPr lang="sl-SI" dirty="0"/>
          </a:p>
          <a:p>
            <a:r>
              <a:rPr lang="sl-SI" dirty="0"/>
              <a:t>Prodaja storitev </a:t>
            </a:r>
            <a:r>
              <a:rPr lang="sl-SI" dirty="0" smtClean="0"/>
              <a:t>(prihodek</a:t>
            </a:r>
            <a:r>
              <a:rPr lang="sl-SI" smtClean="0"/>
              <a:t>: </a:t>
            </a:r>
            <a:r>
              <a:rPr lang="sl-SI" smtClean="0"/>
              <a:t>9.201</a:t>
            </a:r>
            <a:r>
              <a:rPr lang="sl-SI" smtClean="0"/>
              <a:t>,50 </a:t>
            </a:r>
            <a:r>
              <a:rPr lang="sl-SI" dirty="0" smtClean="0"/>
              <a:t>€)</a:t>
            </a:r>
            <a:endParaRPr lang="sl-SI" dirty="0"/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Lokalno turistično vodenje 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Poroke v Vili </a:t>
            </a:r>
            <a:r>
              <a:rPr lang="sl-SI" dirty="0" err="1" smtClean="0"/>
              <a:t>Bianci</a:t>
            </a:r>
            <a:endParaRPr lang="sl-SI" dirty="0" smtClean="0"/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Oddaja poslovnih prostorov Vile </a:t>
            </a:r>
            <a:r>
              <a:rPr lang="sl-SI" dirty="0" err="1" smtClean="0"/>
              <a:t>Biance</a:t>
            </a:r>
            <a:r>
              <a:rPr lang="sl-SI" dirty="0" smtClean="0"/>
              <a:t> v najem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Vodeni ogledi Vile </a:t>
            </a:r>
            <a:r>
              <a:rPr lang="sl-SI" dirty="0" err="1" smtClean="0"/>
              <a:t>Biance</a:t>
            </a:r>
            <a:endParaRPr lang="sl-SI" dirty="0" smtClean="0"/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Izposoja koles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Prodaja vstopnic preko </a:t>
            </a:r>
            <a:r>
              <a:rPr lang="sl-SI" dirty="0" err="1" smtClean="0"/>
              <a:t>spletega</a:t>
            </a:r>
            <a:r>
              <a:rPr lang="sl-SI" dirty="0" smtClean="0"/>
              <a:t> portala </a:t>
            </a:r>
            <a:r>
              <a:rPr lang="sl-SI" dirty="0" err="1" smtClean="0">
                <a:hlinkClick r:id="rId2"/>
              </a:rPr>
              <a:t>www.mojekarte.si</a:t>
            </a:r>
            <a:r>
              <a:rPr lang="sl-SI" dirty="0" smtClean="0"/>
              <a:t> in </a:t>
            </a:r>
            <a:r>
              <a:rPr lang="sl-SI" dirty="0" err="1" smtClean="0"/>
              <a:t>Eventima</a:t>
            </a:r>
            <a:endParaRPr lang="sl-SI" dirty="0" smtClean="0"/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Razstave v Vili </a:t>
            </a:r>
            <a:r>
              <a:rPr lang="sl-SI" dirty="0" err="1" smtClean="0"/>
              <a:t>Bianci</a:t>
            </a:r>
            <a:endParaRPr lang="sl-SI" dirty="0" smtClean="0"/>
          </a:p>
          <a:p>
            <a:pPr lvl="1">
              <a:buFont typeface="Wingdings" pitchFamily="2" charset="2"/>
              <a:buChar char="ü"/>
            </a:pPr>
            <a:endParaRPr lang="sl-SI" dirty="0"/>
          </a:p>
          <a:p>
            <a:endParaRPr lang="sl-SI" dirty="0"/>
          </a:p>
        </p:txBody>
      </p:sp>
      <p:sp>
        <p:nvSpPr>
          <p:cNvPr id="4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PROMOCIJA IN PRODAJA</a:t>
            </a: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Raven povezovalnik 7"/>
          <p:cNvCxnSpPr/>
          <p:nvPr/>
        </p:nvCxnSpPr>
        <p:spPr>
          <a:xfrm>
            <a:off x="1043608" y="2996952"/>
            <a:ext cx="7416824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Slika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874" l="0" r="992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140" y="3461726"/>
            <a:ext cx="2436113" cy="2016224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936" l="782" r="9916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32256">
            <a:off x="7665074" y="1351058"/>
            <a:ext cx="1326275" cy="1184085"/>
          </a:xfrm>
          <a:prstGeom prst="rect">
            <a:avLst/>
          </a:prstGeom>
        </p:spPr>
      </p:pic>
      <p:sp>
        <p:nvSpPr>
          <p:cNvPr id="6" name="AutoShape 2" descr="data:image/jpeg;base64,/9j/4AAQSkZJRgABAQAAAQABAAD/2wCEAAkGBg8QDxAPDw8PDQ8PEA8PDQwODQ8NDw8OFBAVFBUQEhQXHCYeFxkkGRQUHzAgIycpLC4tFR4xNTAqNSYrLikBCQoKDgwOGQ8PGDQdHiQsKS0sLDUpLCwpNSopKiwqLTUqNSwpLCktKiwtKSkpKSkpLDUpKSkpKSkpLCksLCwpLP/AABEIAOEA4QMBIgACEQEDEQH/xAAcAAEAAgMBAQEAAAAAAAAAAAAAAQIDBAUHBgj/xAA/EAACAgEBBAgDBgIIBwAAAAAAAQIDEQQFEiExBhMiQVFhcYEHobEjMjNSkcFykhUkQlNigqLhFBZjc6Oy0f/EABoBAQEAAwEBAAAAAAAAAAAAAAABAgMEBQb/xAAqEQEBAAIBAwMCBQUAAAAAAAAAAQIRAxIhMQRBYVHBBRMicZEUMoHR4f/aAAwDAQACEQMRAD8A9fUSyiEWSCCRKRJKQBInAwTgKhInBOCcARgYLYGAIwMFgBGCs5JLLeEWk8Jt8kss49moc5Zfsu5IDo/8VHuTfyLxtT8jUqRswiQZRgiJbAFcAsAK4IwWwMAVwRgsMFFGhgtgjAFcEYLDAFQTgAVSLJBFkVBInAJRAwSCcAMAkkKgEjAQBIA1toPFcvPC+Zx6eZ19pL7N+qORTzMaroVG1FGrSbUSixkwY48zKBXAJGCiowS0AIIJAFSMFiAIIZYhoCMEFsACqRZBEpFQLYGCQISJCLYIIwTgEgQC2BgCATgAYNVXmEl5P5cThV8z6Ro+e1Ne5Y4+fD0JVblLNqLNSh8DY3wjPXzMpi075mYKgEgoqME4AFcAkAVILEYAggsQBAGCQISLJEIsVBE4BKAYJBJAwMAAASAoQGzlba6U6PRr+s3wrbWVXnesa8oLjjzLJcrqMbZjN3s6ppbR0kJLflLc3V9/ux5nwW3fjVpoRcdJVO6fdO1dXUvPGd5+nD1Pi9kdNNRqtVOWps6ycopVcFGMIJtyhCK5Z4Pxe6ueEb/6bkmPVZppnPhbqd3p1W2224xiuDxvePng6Wm1Gebyz5XZT3sy8zpbP13bcfA55G619PC7HEtbteiG6rLYVObxBWSUN6Xgs82cPam3adPW7LbI1x8W+Lfglzb9DyHpZ0zs1091Zhp4vMK3zk/zz8/LuOzg9JlzX6T6ubl9ROOfWv0Mgfn/AKPfEPXaNKELVbUuVN6dkYrwi+cV5J4PutkfGSieFqaJ0vhmdUlbHOPyvDXpxMuX8P5sPE3GOHrePLz2ejA0tl7a0+qh1mntjbHv3X2ovwlF8V7m6cNlxuq7JZlNxBBYhhUEEkAQyCxAEAkACUgkSioknASJIBJBIUAAAAhgfI/E7pS9DoX1ct2/UN00NPDhlZlYvSPLzaPz3dqZyblKUpSfOUpOTfq3zPqvjJ0j/wCI2nKmMs1aNRpjx4da5KVr9c4j/k8j4/ezxPX9JJjh8uDnnVl3JTZidkk1KLcZLipLg0yw3Tfe7Cdnd2d062hTHcjZCa/6tak/1WG/ct/ztr8tqyFbfNwrWf8AVk4SRdCcOHnS3KtvU6626W/bZO2X5rJuTXpnkY8mNFjvx7TUcOferJl628mIyp7sW/ZGc8tdns+t6C9IXpNVXZnFcmq7899TfF+z7Xsz35M/LWmtw4rxjL6ZPe/hxtuWp0UFNPepxVvtNKcEuy0+/C4P08zyvxThlk5Z+1dfoOS45Xjvv3j6ogkHhvYVBIKKkMsQBAJARZInBKJAhIkAKAAAAABxul3SGGh0V2pljMIYqi39+6XCEf5seyfgdk87+MfRvW6zTUvSrrYaecrLtLFfaWcElOH5mlvdnn2uBlhJcptMt67Pz3rL5Tdk5NynOe9KT5yk222/c24y4vwfFejWTFLQyxJYfBvKxxznlgyQSdaafar7M01h7vc8fI9bDcu3DllFol8FKkZMnThOzCiLIpkbxntjplRZIxVzM0Vk6MO8cvJ2vdaqGWjHrre1XFfmX0y/2NqUd2uTXPDwcWi/rLd7ujvNP2SHLn0SY+9ODHrtz9o6ddn2q8oy+fA9F6HfER6TT10Tpdzrk1CfWbuKZNNwxh5ae9jilx8jzKqXacvb5H0Wwtl36mcatPXK2cvBdmK/NOXKK82Y5Tj5cL+Z4TP8zjs/L86fo7Q6yF1cLa5KULIqUJLvTM+DhdDtgWaLTKmy3rpbznwWIQbSzGHe1njx8Wd4+X5JjMrMbuPc47lcZcpqq4GCxBizVaIwWIArgEgC5IAAAAAAAAAAhkgD5bpZsHS2bs56emU5OW9N1R3pcFzfN+58btjYdT09tcKoRThNqEIRinJLKeEueUejbejmMfWX7HzN1fFepswzss7teWEsr8+Sk4ycX3DfO/8AEbZEdLtC2EFiElXbBYwoqyuM91eSbaPn48Vk9jDPq8OPWvI5kb5VmNywW5aWRnjnuN7Sya58TT0yz8j0Ho1srYboqnrdXZXqHvdZTHrFFLfaiuEHzik+feb8M5xzqu/8OfmnV+lytm6CN9GreG51afrq8PGN26tTb8ew5GnsX4Za+ddd8I19TfO2EbJz3d2McdqS5tPtYxn7jzjgfXbS1myaKNRHZsdR11sHRO21TdfVOSlNJy72o45ZPVLdFGvSaeEfu1RpjH0UN05fV8+XbLWu/bf7L6Tjktxl2+A6N/CDTVtT1U5aqSx9kk66c+fHekvVr0PTdmaaFcOrrjGEIpKMIxUYpeCSNfTLgb2nXM8nPkyz/ur08cJPDOADUzCCSAIIJIKIAAGQAAAAAAAAAAAABzds8o+r/Y+etjxO5teeZKPgs/qzkzgJ5S+Hl/xw0yWrpkv7Wkok/VTsj9Ejz2j7p6Z8a+1qaF4aKp/+Wz/4eaULsnscE7Y34cFvfKfLGzBY+JnsNWb4+5eSs8XU0MeXqesXdHtNLUbH0U6oL+py1GrcFuStarTxKSw+O6+OTyzZq5N8lxPW9R8Taa7Fu7LsWprrjWpX7kLI1buUm1FySw8+/mb+ScnTj0TflyW43LLqv0cemvf0WzaYQW7q9ffbZFN7qkpxqUI55rd7/I9m11f2Uku5Jr2Z5ts3a+o2htDZlmooropb1FumUJOTkq48W23y3ox7ken3LMJL/C18jzfV27xl+b/N/wCOn0eM/VZ8T+I5+lfBG9Tz9jm6OXBHRqfFHC7ozgAKEMkggggsQyiMEEgC4AAAAAAAAAAAADja95tl5YXyNK6Ju638WXt9DVtQnlL4ePfE7aHWbQnDKapoopjjue67Gn571kj4VPn/ABP6nb6V61W6/VWrlPUWKPHKai9zK8sRz7nBg+D9X9T3OPtjjPh50n6sr9VbWaknx9zZsZrSXE1clb8X0ex1jcb/ALyvPpvI9l1ex7P6X2lONdk46nZtsYzVctzrZVwgq1LGM/ZPh5ni2hsxCL8Gj1TbHTva9K0st3RQr10IzonCNk8bziu1KbUU+0nyawzp58Mr09PvLPu4cLjvLq+u3Y2Bs62mrZFmoqlTZp7r9NOEsb3V3xnGuTw3jtdX+p6BL7r9H9Dw7pBtza1WpWn1eplKdfV29XW4wqk1iyH3IxT4pcfFHteg1cbqa7ofctrhZDu7M4qS+TPM9XxZY9Odu978fvv7uz0vJjbcJ21r/X2c7T8kdGl8jmafw8OB0au71RxXy7Y2wAAABBBBJBRAAAuAAAAAAAAAAAAA4+t/El7fQ5W2dX1NF1v91VZNZ5ZjFtL9cHV1v4kvb6HyXxF1O5szUv8ANGEP5rIxM+ObzjDO6xteDzs45fcuBgpfZK9ZzXdn5ink0erjl3csx1EORigssvNk1RJ5rLxHR0tnDdfJnrWwdhf0rsTTUuyNMtLqLYK+cXNdX2m481js2Q7/AOwjyCtcsGzHUTxu77Uc53d54y+/HsdeUueMkurPdy3GS263K9x6Q7B2dfKizVbRhC2miNE7I20Rdrjx35Zzh5cnjzOn8MtodZoeqb3nprZ0qWc5hnfg0/SWPY8G08seR6n8JdY4ai6iScevphdDeys7jfGKfNNTbz/hNPqPS3D093lvXhq4eeX1E1jrfZ91BYsmvCUvqdCvu9UaVixdP1T/AFimbtXNep4dey2wAFAAQGVZZlWIIABRcAAAAAAAAAAAABxtb+JL2+h5x8Ydeo6KFOcSutUsd+5XCTf+qUP0Z6RrfxJe30R5/wDEvoNbrFVfVdGMlF1KmyLSxne3lJd/Fd3cbOGyZ7rXyS3HUeFt8xXPB9Nqvh3tKHKiNnnC6t/+zizm39FtdD72ku/y1ufzi2jsmc32rXqubJmSCMstm3xXaotj61zX7Fo1vHGMl6pr9jfhZb5YXsUz7j634dVVWa11WwjYrKLYRUoqWHmLbWeT3VLivE+TUY544Xq8GTR6qdU96uxwks4nCbjJJrDw1x5G/Lvj07a/fb1mOzOjFH3tTbqGuDirLpvK8VXBM6Gj2npntXZk9FhUSolp1Ft78Yp2xUZRk95PhDGeaPKdLp7Jvs12Tz+WE55fsj7fob0M109RRb1UqK4W1Wud3Y7MJqT3YvtPl4Y8zLPiwxxuWXJvtfN+HFc8rlJjh7z2+Xrd6+2l6R+ht0LijXtX2svSP0NrTrj7Hz73GwAAAAIDKssyrIGQQDIXAAAAAAAAAAAAAcXVz+0n6/RGtt2P2dPnvv6Fr5duf8Uvqxt+OIULwT+iMRz6ak0YdZsqMk8L0NvTLgbaiUfHQ0u7LD4YNyOii+aT9jqbQ2cpcVwZq06G557OVFZbTXCK7wNWGhhn7q/RHV0Wgr/JH+VGtFcTp6Ubqab9FSS4JL04G1TwkvPK+Rr1kyn2kl3cfkFZsZnJ+f04Gzp1z9ka8Dao+77sQZAAUAAQGVZJAggAFFwAAAAAAAAAAAAHz27i5xfHtNP3Zm6TLhX6y/YtraN27ffKWGvVJZRTb1ilTCS/Nh+uP9iDQ0vI3ImlpHwN2JBW0yaNdi3/ALcjHabOzl2Z/wAEgPnmuJ0NMzQnzNzTSA6tTKVy7b9xS+BgjZ2s+bA367OBv0/dXoc2iG80v19DqJFEgAoAAggqyzKsQMkAFGQAAAAAAAAAAAABg1mn34OPJ84t90u5nK1mjktNNTxlSUlh54J4z+jO4YtTTvwlH80WvfHAD5PSSOhCRytO8PB0q2Yi9hubIjne9MGlM6Gx1wk/T9y+4+c1EcNrwbM2mZO04Ytmv8T/AEbz+5TTkV06ZGKqDsnheOP9y1Zu7LoSk2vD9yo39Pp1BYXu+9sygFAAACCSGQGVJZUQMggFCruMoBIAAKAAAAAAAAAAA+Kn+LP+KX1N+kAxF5nS2P8Adl6r9wC+44+2vxp+30RrafmARXSqOls7nL0QARvAAyAAACGAQQyoBRAAA//Z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74613" y="-13716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7" name="AutoShape 4" descr="data:image/jpeg;base64,/9j/4AAQSkZJRgABAQAAAQABAAD/2wCEAAkGBg8QDxAPDw8PDQ8PEA8PDQwODQ8NDw8OFBAVFBUQEhQXHCYeFxkkGRQUHzAgIycpLC4tFR4xNTAqNSYrLikBCQoKDgwOGQ8PGDQdHiQsKS0sLDUpLCwpNSopKiwqLTUqNSwpLCktKiwtKSkpKSkpLDUpKSkpKSkpLCksLCwpLP/AABEIAOEA4QMBIgACEQEDEQH/xAAcAAEAAgMBAQEAAAAAAAAAAAAAAQIDBAUHBgj/xAA/EAACAgEBBAgDBgIIBwAAAAAAAQIDEQQFEiExBhMiQVFhcYEHobEjMjNSkcFykhUkQlNigqLhFBZjc6Oy0f/EABoBAQEAAwEBAAAAAAAAAAAAAAABAgMEBQb/xAAqEQEBAAIBAwMCBQUAAAAAAAAAAQIRAxIhMQRBYVHBBRMicZEUMoHR4f/aAAwDAQACEQMRAD8A9fUSyiEWSCCRKRJKQBInAwTgKhInBOCcARgYLYGAIwMFgBGCs5JLLeEWk8Jt8kss49moc5Zfsu5IDo/8VHuTfyLxtT8jUqRswiQZRgiJbAFcAsAK4IwWwMAVwRgsMFFGhgtgjAFcEYLDAFQTgAVSLJBFkVBInAJRAwSCcAMAkkKgEjAQBIA1toPFcvPC+Zx6eZ19pL7N+qORTzMaroVG1FGrSbUSixkwY48zKBXAJGCiowS0AIIJAFSMFiAIIZYhoCMEFsACqRZBEpFQLYGCQISJCLYIIwTgEgQC2BgCATgAYNVXmEl5P5cThV8z6Ro+e1Ne5Y4+fD0JVblLNqLNSh8DY3wjPXzMpi075mYKgEgoqME4AFcAkAVILEYAggsQBAGCQISLJEIsVBE4BKAYJBJAwMAAASAoQGzlba6U6PRr+s3wrbWVXnesa8oLjjzLJcrqMbZjN3s6ppbR0kJLflLc3V9/ux5nwW3fjVpoRcdJVO6fdO1dXUvPGd5+nD1Pi9kdNNRqtVOWps6ycopVcFGMIJtyhCK5Z4Pxe6ueEb/6bkmPVZppnPhbqd3p1W2224xiuDxvePng6Wm1Gebyz5XZT3sy8zpbP13bcfA55G619PC7HEtbteiG6rLYVObxBWSUN6Xgs82cPam3adPW7LbI1x8W+Lfglzb9DyHpZ0zs1091Zhp4vMK3zk/zz8/LuOzg9JlzX6T6ubl9ROOfWv0Mgfn/AKPfEPXaNKELVbUuVN6dkYrwi+cV5J4PutkfGSieFqaJ0vhmdUlbHOPyvDXpxMuX8P5sPE3GOHrePLz2ejA0tl7a0+qh1mntjbHv3X2ovwlF8V7m6cNlxuq7JZlNxBBYhhUEEkAQyCxAEAkACUgkSioknASJIBJBIUAAAAhgfI/E7pS9DoX1ct2/UN00NPDhlZlYvSPLzaPz3dqZyblKUpSfOUpOTfq3zPqvjJ0j/wCI2nKmMs1aNRpjx4da5KVr9c4j/k8j4/ezxPX9JJjh8uDnnVl3JTZidkk1KLcZLipLg0yw3Tfe7Cdnd2d062hTHcjZCa/6tak/1WG/ct/ztr8tqyFbfNwrWf8AVk4SRdCcOHnS3KtvU6626W/bZO2X5rJuTXpnkY8mNFjvx7TUcOferJl628mIyp7sW/ZGc8tdns+t6C9IXpNVXZnFcmq7899TfF+z7Xsz35M/LWmtw4rxjL6ZPe/hxtuWp0UFNPepxVvtNKcEuy0+/C4P08zyvxThlk5Z+1dfoOS45Xjvv3j6ogkHhvYVBIKKkMsQBAJARZInBKJAhIkAKAAAAABxul3SGGh0V2pljMIYqi39+6XCEf5seyfgdk87+MfRvW6zTUvSrrYaecrLtLFfaWcElOH5mlvdnn2uBlhJcptMt67Pz3rL5Tdk5NynOe9KT5yk222/c24y4vwfFejWTFLQyxJYfBvKxxznlgyQSdaafar7M01h7vc8fI9bDcu3DllFol8FKkZMnThOzCiLIpkbxntjplRZIxVzM0Vk6MO8cvJ2vdaqGWjHrre1XFfmX0y/2NqUd2uTXPDwcWi/rLd7ujvNP2SHLn0SY+9ODHrtz9o6ddn2q8oy+fA9F6HfER6TT10Tpdzrk1CfWbuKZNNwxh5ae9jilx8jzKqXacvb5H0Wwtl36mcatPXK2cvBdmK/NOXKK82Y5Tj5cL+Z4TP8zjs/L86fo7Q6yF1cLa5KULIqUJLvTM+DhdDtgWaLTKmy3rpbznwWIQbSzGHe1njx8Wd4+X5JjMrMbuPc47lcZcpqq4GCxBizVaIwWIArgEgC5IAAAAAAAAAAhkgD5bpZsHS2bs56emU5OW9N1R3pcFzfN+58btjYdT09tcKoRThNqEIRinJLKeEueUejbejmMfWX7HzN1fFepswzss7teWEsr8+Sk4ycX3DfO/8AEbZEdLtC2EFiElXbBYwoqyuM91eSbaPn48Vk9jDPq8OPWvI5kb5VmNywW5aWRnjnuN7Sya58TT0yz8j0Ho1srYboqnrdXZXqHvdZTHrFFLfaiuEHzik+feb8M5xzqu/8OfmnV+lytm6CN9GreG51afrq8PGN26tTb8ew5GnsX4Za+ddd8I19TfO2EbJz3d2McdqS5tPtYxn7jzjgfXbS1myaKNRHZsdR11sHRO21TdfVOSlNJy72o45ZPVLdFGvSaeEfu1RpjH0UN05fV8+XbLWu/bf7L6Tjktxl2+A6N/CDTVtT1U5aqSx9kk66c+fHekvVr0PTdmaaFcOrrjGEIpKMIxUYpeCSNfTLgb2nXM8nPkyz/ur08cJPDOADUzCCSAIIJIKIAAGQAAAAAAAAAAAABzds8o+r/Y+etjxO5teeZKPgs/qzkzgJ5S+Hl/xw0yWrpkv7Wkok/VTsj9Ejz2j7p6Z8a+1qaF4aKp/+Wz/4eaULsnscE7Y34cFvfKfLGzBY+JnsNWb4+5eSs8XU0MeXqesXdHtNLUbH0U6oL+py1GrcFuStarTxKSw+O6+OTyzZq5N8lxPW9R8Taa7Fu7LsWprrjWpX7kLI1buUm1FySw8+/mb+ScnTj0TflyW43LLqv0cemvf0WzaYQW7q9ffbZFN7qkpxqUI55rd7/I9m11f2Uku5Jr2Z5ts3a+o2htDZlmooropb1FumUJOTkq48W23y3ox7ken3LMJL/C18jzfV27xl+b/N/wCOn0eM/VZ8T+I5+lfBG9Tz9jm6OXBHRqfFHC7ozgAKEMkggggsQyiMEEgC4AAAAAAAAAAAADja95tl5YXyNK6Ju638WXt9DVtQnlL4ePfE7aHWbQnDKapoopjjue67Gn571kj4VPn/ABP6nb6V61W6/VWrlPUWKPHKai9zK8sRz7nBg+D9X9T3OPtjjPh50n6sr9VbWaknx9zZsZrSXE1clb8X0ex1jcb/ALyvPpvI9l1ex7P6X2lONdk46nZtsYzVctzrZVwgq1LGM/ZPh5ni2hsxCL8Gj1TbHTva9K0st3RQr10IzonCNk8bziu1KbUU+0nyawzp58Mr09PvLPu4cLjvLq+u3Y2Bs62mrZFmoqlTZp7r9NOEsb3V3xnGuTw3jtdX+p6BL7r9H9Dw7pBtza1WpWn1eplKdfV29XW4wqk1iyH3IxT4pcfFHteg1cbqa7ofctrhZDu7M4qS+TPM9XxZY9Odu978fvv7uz0vJjbcJ21r/X2c7T8kdGl8jmafw8OB0au71RxXy7Y2wAAABBBBJBRAAAuAAAAAAAAAAAAA4+t/El7fQ5W2dX1NF1v91VZNZ5ZjFtL9cHV1v4kvb6HyXxF1O5szUv8ANGEP5rIxM+ObzjDO6xteDzs45fcuBgpfZK9ZzXdn5ink0erjl3csx1EORigssvNk1RJ5rLxHR0tnDdfJnrWwdhf0rsTTUuyNMtLqLYK+cXNdX2m481js2Q7/AOwjyCtcsGzHUTxu77Uc53d54y+/HsdeUueMkurPdy3GS263K9x6Q7B2dfKizVbRhC2miNE7I20Rdrjx35Zzh5cnjzOn8MtodZoeqb3nprZ0qWc5hnfg0/SWPY8G08seR6n8JdY4ai6iScevphdDeys7jfGKfNNTbz/hNPqPS3D093lvXhq4eeX1E1jrfZ91BYsmvCUvqdCvu9UaVixdP1T/AFimbtXNep4dey2wAFAAQGVZZlWIIABRcAAAAAAAAAAAABxtb+JL2+h5x8Ydeo6KFOcSutUsd+5XCTf+qUP0Z6RrfxJe30R5/wDEvoNbrFVfVdGMlF1KmyLSxne3lJd/Fd3cbOGyZ7rXyS3HUeFt8xXPB9Nqvh3tKHKiNnnC6t/+zizm39FtdD72ku/y1ufzi2jsmc32rXqubJmSCMstm3xXaotj61zX7Fo1vHGMl6pr9jfhZb5YXsUz7j634dVVWa11WwjYrKLYRUoqWHmLbWeT3VLivE+TUY544Xq8GTR6qdU96uxwks4nCbjJJrDw1x5G/Lvj07a/fb1mOzOjFH3tTbqGuDirLpvK8VXBM6Gj2npntXZk9FhUSolp1Ft78Yp2xUZRk95PhDGeaPKdLp7Jvs12Tz+WE55fsj7fob0M109RRb1UqK4W1Wud3Y7MJqT3YvtPl4Y8zLPiwxxuWXJvtfN+HFc8rlJjh7z2+Xrd6+2l6R+ht0LijXtX2svSP0NrTrj7Hz73GwAAAAIDKssyrIGQQDIXAAAAAAAAAAAAAcXVz+0n6/RGtt2P2dPnvv6Fr5duf8Uvqxt+OIULwT+iMRz6ak0YdZsqMk8L0NvTLgbaiUfHQ0u7LD4YNyOii+aT9jqbQ2cpcVwZq06G557OVFZbTXCK7wNWGhhn7q/RHV0Wgr/JH+VGtFcTp6Ubqab9FSS4JL04G1TwkvPK+Rr1kyn2kl3cfkFZsZnJ+f04Gzp1z9ka8Dao+77sQZAAUAAQGVZJAggAFFwAAAAAAAAAAAAHz27i5xfHtNP3Zm6TLhX6y/YtraN27ffKWGvVJZRTb1ilTCS/Nh+uP9iDQ0vI3ImlpHwN2JBW0yaNdi3/ALcjHabOzl2Z/wAEgPnmuJ0NMzQnzNzTSA6tTKVy7b9xS+BgjZ2s+bA367OBv0/dXoc2iG80v19DqJFEgAoAAggqyzKsQMkAFGQAAAAAAAAAAAABg1mn34OPJ84t90u5nK1mjktNNTxlSUlh54J4z+jO4YtTTvwlH80WvfHAD5PSSOhCRytO8PB0q2Yi9hubIjne9MGlM6Gx1wk/T9y+4+c1EcNrwbM2mZO04Ytmv8T/AEbz+5TTkV06ZGKqDsnheOP9y1Zu7LoSk2vD9yo39Pp1BYXu+9sygFAAACCSGQGVJZUQMggFCruMoBIAAKAAAAAAAAAAA+Kn+LP+KX1N+kAxF5nS2P8Adl6r9wC+44+2vxp+30RrafmARXSqOls7nL0QARvAAyAAACGAQQyoBRAAA//Z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227013" y="-12192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9" name="AutoShape 6" descr="data:image/jpeg;base64,/9j/4AAQSkZJRgABAQAAAQABAAD/2wCEAAkGBg8QDxAPDw8PDQ8PEA8PDQwODQ8NDw8OFBAVFBUQEhQXHCYeFxkkGRQUHzAgIycpLC4tFR4xNTAqNSYrLikBCQoKDgwOGQ8PGDQdHiQsKS0sLDUpLCwpNSopKiwqLTUqNSwpLCktKiwtKSkpKSkpLDUpKSkpKSkpLCksLCwpLP/AABEIAOEA4QMBIgACEQEDEQH/xAAcAAEAAgMBAQEAAAAAAAAAAAAAAQIDBAUHBgj/xAA/EAACAgEBBAgDBgIIBwAAAAAAAQIDEQQFEiExBhMiQVFhcYEHobEjMjNSkcFykhUkQlNigqLhFBZjc6Oy0f/EABoBAQEAAwEBAAAAAAAAAAAAAAABAgMEBQb/xAAqEQEBAAIBAwMCBQUAAAAAAAAAAQIRAxIhMQRBYVHBBRMicZEUMoHR4f/aAAwDAQACEQMRAD8A9fUSyiEWSCCRKRJKQBInAwTgKhInBOCcARgYLYGAIwMFgBGCs5JLLeEWk8Jt8kss49moc5Zfsu5IDo/8VHuTfyLxtT8jUqRswiQZRgiJbAFcAsAK4IwWwMAVwRgsMFFGhgtgjAFcEYLDAFQTgAVSLJBFkVBInAJRAwSCcAMAkkKgEjAQBIA1toPFcvPC+Zx6eZ19pL7N+qORTzMaroVG1FGrSbUSixkwY48zKBXAJGCiowS0AIIJAFSMFiAIIZYhoCMEFsACqRZBEpFQLYGCQISJCLYIIwTgEgQC2BgCATgAYNVXmEl5P5cThV8z6Ro+e1Ne5Y4+fD0JVblLNqLNSh8DY3wjPXzMpi075mYKgEgoqME4AFcAkAVILEYAggsQBAGCQISLJEIsVBE4BKAYJBJAwMAAASAoQGzlba6U6PRr+s3wrbWVXnesa8oLjjzLJcrqMbZjN3s6ppbR0kJLflLc3V9/ux5nwW3fjVpoRcdJVO6fdO1dXUvPGd5+nD1Pi9kdNNRqtVOWps6ycopVcFGMIJtyhCK5Z4Pxe6ueEb/6bkmPVZppnPhbqd3p1W2224xiuDxvePng6Wm1Gebyz5XZT3sy8zpbP13bcfA55G619PC7HEtbteiG6rLYVObxBWSUN6Xgs82cPam3adPW7LbI1x8W+Lfglzb9DyHpZ0zs1091Zhp4vMK3zk/zz8/LuOzg9JlzX6T6ubl9ROOfWv0Mgfn/AKPfEPXaNKELVbUuVN6dkYrwi+cV5J4PutkfGSieFqaJ0vhmdUlbHOPyvDXpxMuX8P5sPE3GOHrePLz2ejA0tl7a0+qh1mntjbHv3X2ovwlF8V7m6cNlxuq7JZlNxBBYhhUEEkAQyCxAEAkACUgkSioknASJIBJBIUAAAAhgfI/E7pS9DoX1ct2/UN00NPDhlZlYvSPLzaPz3dqZyblKUpSfOUpOTfq3zPqvjJ0j/wCI2nKmMs1aNRpjx4da5KVr9c4j/k8j4/ezxPX9JJjh8uDnnVl3JTZidkk1KLcZLipLg0yw3Tfe7Cdnd2d062hTHcjZCa/6tak/1WG/ct/ztr8tqyFbfNwrWf8AVk4SRdCcOHnS3KtvU6626W/bZO2X5rJuTXpnkY8mNFjvx7TUcOferJl628mIyp7sW/ZGc8tdns+t6C9IXpNVXZnFcmq7899TfF+z7Xsz35M/LWmtw4rxjL6ZPe/hxtuWp0UFNPepxVvtNKcEuy0+/C4P08zyvxThlk5Z+1dfoOS45Xjvv3j6ogkHhvYVBIKKkMsQBAJARZInBKJAhIkAKAAAAABxul3SGGh0V2pljMIYqi39+6XCEf5seyfgdk87+MfRvW6zTUvSrrYaecrLtLFfaWcElOH5mlvdnn2uBlhJcptMt67Pz3rL5Tdk5NynOe9KT5yk222/c24y4vwfFejWTFLQyxJYfBvKxxznlgyQSdaafar7M01h7vc8fI9bDcu3DllFol8FKkZMnThOzCiLIpkbxntjplRZIxVzM0Vk6MO8cvJ2vdaqGWjHrre1XFfmX0y/2NqUd2uTXPDwcWi/rLd7ujvNP2SHLn0SY+9ODHrtz9o6ddn2q8oy+fA9F6HfER6TT10Tpdzrk1CfWbuKZNNwxh5ae9jilx8jzKqXacvb5H0Wwtl36mcatPXK2cvBdmK/NOXKK82Y5Tj5cL+Z4TP8zjs/L86fo7Q6yF1cLa5KULIqUJLvTM+DhdDtgWaLTKmy3rpbznwWIQbSzGHe1njx8Wd4+X5JjMrMbuPc47lcZcpqq4GCxBizVaIwWIArgEgC5IAAAAAAAAAAhkgD5bpZsHS2bs56emU5OW9N1R3pcFzfN+58btjYdT09tcKoRThNqEIRinJLKeEueUejbejmMfWX7HzN1fFepswzss7teWEsr8+Sk4ycX3DfO/8AEbZEdLtC2EFiElXbBYwoqyuM91eSbaPn48Vk9jDPq8OPWvI5kb5VmNywW5aWRnjnuN7Sya58TT0yz8j0Ho1srYboqnrdXZXqHvdZTHrFFLfaiuEHzik+feb8M5xzqu/8OfmnV+lytm6CN9GreG51afrq8PGN26tTb8ew5GnsX4Za+ddd8I19TfO2EbJz3d2McdqS5tPtYxn7jzjgfXbS1myaKNRHZsdR11sHRO21TdfVOSlNJy72o45ZPVLdFGvSaeEfu1RpjH0UN05fV8+XbLWu/bf7L6Tjktxl2+A6N/CDTVtT1U5aqSx9kk66c+fHekvVr0PTdmaaFcOrrjGEIpKMIxUYpeCSNfTLgb2nXM8nPkyz/ur08cJPDOADUzCCSAIIJIKIAAGQAAAAAAAAAAAABzds8o+r/Y+etjxO5teeZKPgs/qzkzgJ5S+Hl/xw0yWrpkv7Wkok/VTsj9Ejz2j7p6Z8a+1qaF4aKp/+Wz/4eaULsnscE7Y34cFvfKfLGzBY+JnsNWb4+5eSs8XU0MeXqesXdHtNLUbH0U6oL+py1GrcFuStarTxKSw+O6+OTyzZq5N8lxPW9R8Taa7Fu7LsWprrjWpX7kLI1buUm1FySw8+/mb+ScnTj0TflyW43LLqv0cemvf0WzaYQW7q9ffbZFN7qkpxqUI55rd7/I9m11f2Uku5Jr2Z5ts3a+o2htDZlmooropb1FumUJOTkq48W23y3ox7ken3LMJL/C18jzfV27xl+b/N/wCOn0eM/VZ8T+I5+lfBG9Tz9jm6OXBHRqfFHC7ozgAKEMkggggsQyiMEEgC4AAAAAAAAAAAADja95tl5YXyNK6Ju638WXt9DVtQnlL4ePfE7aHWbQnDKapoopjjue67Gn571kj4VPn/ABP6nb6V61W6/VWrlPUWKPHKai9zK8sRz7nBg+D9X9T3OPtjjPh50n6sr9VbWaknx9zZsZrSXE1clb8X0ex1jcb/ALyvPpvI9l1ex7P6X2lONdk46nZtsYzVctzrZVwgq1LGM/ZPh5ni2hsxCL8Gj1TbHTva9K0st3RQr10IzonCNk8bziu1KbUU+0nyawzp58Mr09PvLPu4cLjvLq+u3Y2Bs62mrZFmoqlTZp7r9NOEsb3V3xnGuTw3jtdX+p6BL7r9H9Dw7pBtza1WpWn1eplKdfV29XW4wqk1iyH3IxT4pcfFHteg1cbqa7ofctrhZDu7M4qS+TPM9XxZY9Odu978fvv7uz0vJjbcJ21r/X2c7T8kdGl8jmafw8OB0au71RxXy7Y2wAAABBBBJBRAAAuAAAAAAAAAAAAA4+t/El7fQ5W2dX1NF1v91VZNZ5ZjFtL9cHV1v4kvb6HyXxF1O5szUv8ANGEP5rIxM+ObzjDO6xteDzs45fcuBgpfZK9ZzXdn5ink0erjl3csx1EORigssvNk1RJ5rLxHR0tnDdfJnrWwdhf0rsTTUuyNMtLqLYK+cXNdX2m481js2Q7/AOwjyCtcsGzHUTxu77Uc53d54y+/HsdeUueMkurPdy3GS263K9x6Q7B2dfKizVbRhC2miNE7I20Rdrjx35Zzh5cnjzOn8MtodZoeqb3nprZ0qWc5hnfg0/SWPY8G08seR6n8JdY4ai6iScevphdDeys7jfGKfNNTbz/hNPqPS3D093lvXhq4eeX1E1jrfZ91BYsmvCUvqdCvu9UaVixdP1T/AFimbtXNep4dey2wAFAAQGVZZlWIIABRcAAAAAAAAAAAABxtb+JL2+h5x8Ydeo6KFOcSutUsd+5XCTf+qUP0Z6RrfxJe30R5/wDEvoNbrFVfVdGMlF1KmyLSxne3lJd/Fd3cbOGyZ7rXyS3HUeFt8xXPB9Nqvh3tKHKiNnnC6t/+zizm39FtdD72ku/y1ufzi2jsmc32rXqubJmSCMstm3xXaotj61zX7Fo1vHGMl6pr9jfhZb5YXsUz7j634dVVWa11WwjYrKLYRUoqWHmLbWeT3VLivE+TUY544Xq8GTR6qdU96uxwks4nCbjJJrDw1x5G/Lvj07a/fb1mOzOjFH3tTbqGuDirLpvK8VXBM6Gj2npntXZk9FhUSolp1Ft78Yp2xUZRk95PhDGeaPKdLp7Jvs12Tz+WE55fsj7fob0M109RRb1UqK4W1Wud3Y7MJqT3YvtPl4Y8zLPiwxxuWXJvtfN+HFc8rlJjh7z2+Xrd6+2l6R+ht0LijXtX2svSP0NrTrj7Hz73GwAAAAIDKssyrIGQQDIXAAAAAAAAAAAAAcXVz+0n6/RGtt2P2dPnvv6Fr5duf8Uvqxt+OIULwT+iMRz6ak0YdZsqMk8L0NvTLgbaiUfHQ0u7LD4YNyOii+aT9jqbQ2cpcVwZq06G557OVFZbTXCK7wNWGhhn7q/RHV0Wgr/JH+VGtFcTp6Ubqab9FSS4JL04G1TwkvPK+Rr1kyn2kl3cfkFZsZnJ+f04Gzp1z9ka8Dao+77sQZAAUAAQGVZJAggAFFwAAAAAAAAAAAAHz27i5xfHtNP3Zm6TLhX6y/YtraN27ffKWGvVJZRTb1ilTCS/Nh+uP9iDQ0vI3ImlpHwN2JBW0yaNdi3/ALcjHabOzl2Z/wAEgPnmuJ0NMzQnzNzTSA6tTKVy7b9xS+BgjZ2s+bA367OBv0/dXoc2iG80v19DqJFEgAoAAggqyzKsQMkAFGQAAAAAAAAAAAABg1mn34OPJ84t90u5nK1mjktNNTxlSUlh54J4z+jO4YtTTvwlH80WvfHAD5PSSOhCRytO8PB0q2Yi9hubIjne9MGlM6Gx1wk/T9y+4+c1EcNrwbM2mZO04Ytmv8T/AEbz+5TTkV06ZGKqDsnheOP9y1Zu7LoSk2vD9yo39Pp1BYXu+9sygFAAACCSGQGVJZUQMggFCruMoBIAAKAAAAAAAAAAA+Kn+LP+KX1N+kAxF5nS2P8Adl6r9wC+44+2vxp+30RrafmARXSqOls7nL0QARvAAyAAACGAQQyoBRAAA//Z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379413" y="-10668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10" name="AutoShape 8" descr="data:image/jpeg;base64,/9j/4AAQSkZJRgABAQAAAQABAAD/2wCEAAkGBg8QDxAPDw8PDQ8PEA8PDQwODQ8NDw8OFBAVFBUQEhQXHCYeFxkkGRQUHzAgIycpLC4tFR4xNTAqNSYrLikBCQoKDgwOGQ8PGDQdHiQsKS0sLDUpLCwpNSopKiwqLTUqNSwpLCktKiwtKSkpKSkpLDUpKSkpKSkpLCksLCwpLP/AABEIAOEA4QMBIgACEQEDEQH/xAAcAAEAAgMBAQEAAAAAAAAAAAAAAQIDBAUHBgj/xAA/EAACAgEBBAgDBgIIBwAAAAAAAQIDEQQFEiExBhMiQVFhcYEHobEjMjNSkcFykhUkQlNigqLhFBZjc6Oy0f/EABoBAQEAAwEBAAAAAAAAAAAAAAABAgMEBQb/xAAqEQEBAAIBAwMCBQUAAAAAAAAAAQIRAxIhMQRBYVHBBRMicZEUMoHR4f/aAAwDAQACEQMRAD8A9fUSyiEWSCCRKRJKQBInAwTgKhInBOCcARgYLYGAIwMFgBGCs5JLLeEWk8Jt8kss49moc5Zfsu5IDo/8VHuTfyLxtT8jUqRswiQZRgiJbAFcAsAK4IwWwMAVwRgsMFFGhgtgjAFcEYLDAFQTgAVSLJBFkVBInAJRAwSCcAMAkkKgEjAQBIA1toPFcvPC+Zx6eZ19pL7N+qORTzMaroVG1FGrSbUSixkwY48zKBXAJGCiowS0AIIJAFSMFiAIIZYhoCMEFsACqRZBEpFQLYGCQISJCLYIIwTgEgQC2BgCATgAYNVXmEl5P5cThV8z6Ro+e1Ne5Y4+fD0JVblLNqLNSh8DY3wjPXzMpi075mYKgEgoqME4AFcAkAVILEYAggsQBAGCQISLJEIsVBE4BKAYJBJAwMAAASAoQGzlba6U6PRr+s3wrbWVXnesa8oLjjzLJcrqMbZjN3s6ppbR0kJLflLc3V9/ux5nwW3fjVpoRcdJVO6fdO1dXUvPGd5+nD1Pi9kdNNRqtVOWps6ycopVcFGMIJtyhCK5Z4Pxe6ueEb/6bkmPVZppnPhbqd3p1W2224xiuDxvePng6Wm1Gebyz5XZT3sy8zpbP13bcfA55G619PC7HEtbteiG6rLYVObxBWSUN6Xgs82cPam3adPW7LbI1x8W+Lfglzb9DyHpZ0zs1091Zhp4vMK3zk/zz8/LuOzg9JlzX6T6ubl9ROOfWv0Mgfn/AKPfEPXaNKELVbUuVN6dkYrwi+cV5J4PutkfGSieFqaJ0vhmdUlbHOPyvDXpxMuX8P5sPE3GOHrePLz2ejA0tl7a0+qh1mntjbHv3X2ovwlF8V7m6cNlxuq7JZlNxBBYhhUEEkAQyCxAEAkACUgkSioknASJIBJBIUAAAAhgfI/E7pS9DoX1ct2/UN00NPDhlZlYvSPLzaPz3dqZyblKUpSfOUpOTfq3zPqvjJ0j/wCI2nKmMs1aNRpjx4da5KVr9c4j/k8j4/ezxPX9JJjh8uDnnVl3JTZidkk1KLcZLipLg0yw3Tfe7Cdnd2d062hTHcjZCa/6tak/1WG/ct/ztr8tqyFbfNwrWf8AVk4SRdCcOHnS3KtvU6626W/bZO2X5rJuTXpnkY8mNFjvx7TUcOferJl628mIyp7sW/ZGc8tdns+t6C9IXpNVXZnFcmq7899TfF+z7Xsz35M/LWmtw4rxjL6ZPe/hxtuWp0UFNPepxVvtNKcEuy0+/C4P08zyvxThlk5Z+1dfoOS45Xjvv3j6ogkHhvYVBIKKkMsQBAJARZInBKJAhIkAKAAAAABxul3SGGh0V2pljMIYqi39+6XCEf5seyfgdk87+MfRvW6zTUvSrrYaecrLtLFfaWcElOH5mlvdnn2uBlhJcptMt67Pz3rL5Tdk5NynOe9KT5yk222/c24y4vwfFejWTFLQyxJYfBvKxxznlgyQSdaafar7M01h7vc8fI9bDcu3DllFol8FKkZMnThOzCiLIpkbxntjplRZIxVzM0Vk6MO8cvJ2vdaqGWjHrre1XFfmX0y/2NqUd2uTXPDwcWi/rLd7ujvNP2SHLn0SY+9ODHrtz9o6ddn2q8oy+fA9F6HfER6TT10Tpdzrk1CfWbuKZNNwxh5ae9jilx8jzKqXacvb5H0Wwtl36mcatPXK2cvBdmK/NOXKK82Y5Tj5cL+Z4TP8zjs/L86fo7Q6yF1cLa5KULIqUJLvTM+DhdDtgWaLTKmy3rpbznwWIQbSzGHe1njx8Wd4+X5JjMrMbuPc47lcZcpqq4GCxBizVaIwWIArgEgC5IAAAAAAAAAAhkgD5bpZsHS2bs56emU5OW9N1R3pcFzfN+58btjYdT09tcKoRThNqEIRinJLKeEueUejbejmMfWX7HzN1fFepswzss7teWEsr8+Sk4ycX3DfO/8AEbZEdLtC2EFiElXbBYwoqyuM91eSbaPn48Vk9jDPq8OPWvI5kb5VmNywW5aWRnjnuN7Sya58TT0yz8j0Ho1srYboqnrdXZXqHvdZTHrFFLfaiuEHzik+feb8M5xzqu/8OfmnV+lytm6CN9GreG51afrq8PGN26tTb8ew5GnsX4Za+ddd8I19TfO2EbJz3d2McdqS5tPtYxn7jzjgfXbS1myaKNRHZsdR11sHRO21TdfVOSlNJy72o45ZPVLdFGvSaeEfu1RpjH0UN05fV8+XbLWu/bf7L6Tjktxl2+A6N/CDTVtT1U5aqSx9kk66c+fHekvVr0PTdmaaFcOrrjGEIpKMIxUYpeCSNfTLgb2nXM8nPkyz/ur08cJPDOADUzCCSAIIJIKIAAGQAAAAAAAAAAAABzds8o+r/Y+etjxO5teeZKPgs/qzkzgJ5S+Hl/xw0yWrpkv7Wkok/VTsj9Ejz2j7p6Z8a+1qaF4aKp/+Wz/4eaULsnscE7Y34cFvfKfLGzBY+JnsNWb4+5eSs8XU0MeXqesXdHtNLUbH0U6oL+py1GrcFuStarTxKSw+O6+OTyzZq5N8lxPW9R8Taa7Fu7LsWprrjWpX7kLI1buUm1FySw8+/mb+ScnTj0TflyW43LLqv0cemvf0WzaYQW7q9ffbZFN7qkpxqUI55rd7/I9m11f2Uku5Jr2Z5ts3a+o2htDZlmooropb1FumUJOTkq48W23y3ox7ken3LMJL/C18jzfV27xl+b/N/wCOn0eM/VZ8T+I5+lfBG9Tz9jm6OXBHRqfFHC7ozgAKEMkggggsQyiMEEgC4AAAAAAAAAAAADja95tl5YXyNK6Ju638WXt9DVtQnlL4ePfE7aHWbQnDKapoopjjue67Gn571kj4VPn/ABP6nb6V61W6/VWrlPUWKPHKai9zK8sRz7nBg+D9X9T3OPtjjPh50n6sr9VbWaknx9zZsZrSXE1clb8X0ex1jcb/ALyvPpvI9l1ex7P6X2lONdk46nZtsYzVctzrZVwgq1LGM/ZPh5ni2hsxCL8Gj1TbHTva9K0st3RQr10IzonCNk8bziu1KbUU+0nyawzp58Mr09PvLPu4cLjvLq+u3Y2Bs62mrZFmoqlTZp7r9NOEsb3V3xnGuTw3jtdX+p6BL7r9H9Dw7pBtza1WpWn1eplKdfV29XW4wqk1iyH3IxT4pcfFHteg1cbqa7ofctrhZDu7M4qS+TPM9XxZY9Odu978fvv7uz0vJjbcJ21r/X2c7T8kdGl8jmafw8OB0au71RxXy7Y2wAAABBBBJBRAAAuAAAAAAAAAAAAA4+t/El7fQ5W2dX1NF1v91VZNZ5ZjFtL9cHV1v4kvb6HyXxF1O5szUv8ANGEP5rIxM+ObzjDO6xteDzs45fcuBgpfZK9ZzXdn5ink0erjl3csx1EORigssvNk1RJ5rLxHR0tnDdfJnrWwdhf0rsTTUuyNMtLqLYK+cXNdX2m481js2Q7/AOwjyCtcsGzHUTxu77Uc53d54y+/HsdeUueMkurPdy3GS263K9x6Q7B2dfKizVbRhC2miNE7I20Rdrjx35Zzh5cnjzOn8MtodZoeqb3nprZ0qWc5hnfg0/SWPY8G08seR6n8JdY4ai6iScevphdDeys7jfGKfNNTbz/hNPqPS3D093lvXhq4eeX1E1jrfZ91BYsmvCUvqdCvu9UaVixdP1T/AFimbtXNep4dey2wAFAAQGVZZlWIIABRcAAAAAAAAAAAABxtb+JL2+h5x8Ydeo6KFOcSutUsd+5XCTf+qUP0Z6RrfxJe30R5/wDEvoNbrFVfVdGMlF1KmyLSxne3lJd/Fd3cbOGyZ7rXyS3HUeFt8xXPB9Nqvh3tKHKiNnnC6t/+zizm39FtdD72ku/y1ufzi2jsmc32rXqubJmSCMstm3xXaotj61zX7Fo1vHGMl6pr9jfhZb5YXsUz7j634dVVWa11WwjYrKLYRUoqWHmLbWeT3VLivE+TUY544Xq8GTR6qdU96uxwks4nCbjJJrDw1x5G/Lvj07a/fb1mOzOjFH3tTbqGuDirLpvK8VXBM6Gj2npntXZk9FhUSolp1Ft78Yp2xUZRk95PhDGeaPKdLp7Jvs12Tz+WE55fsj7fob0M109RRb1UqK4W1Wud3Y7MJqT3YvtPl4Y8zLPiwxxuWXJvtfN+HFc8rlJjh7z2+Xrd6+2l6R+ht0LijXtX2svSP0NrTrj7Hz73GwAAAAIDKssyrIGQQDIXAAAAAAAAAAAAAcXVz+0n6/RGtt2P2dPnvv6Fr5duf8Uvqxt+OIULwT+iMRz6ak0YdZsqMk8L0NvTLgbaiUfHQ0u7LD4YNyOii+aT9jqbQ2cpcVwZq06G557OVFZbTXCK7wNWGhhn7q/RHV0Wgr/JH+VGtFcTp6Ubqab9FSS4JL04G1TwkvPK+Rr1kyn2kl3cfkFZsZnJ+f04Gzp1z9ka8Dao+77sQZAAUAAQGVZJAggAFFwAAAAAAAAAAAAHz27i5xfHtNP3Zm6TLhX6y/YtraN27ffKWGvVJZRTb1ilTCS/Nh+uP9iDQ0vI3ImlpHwN2JBW0yaNdi3/ALcjHabOzl2Z/wAEgPnmuJ0NMzQnzNzTSA6tTKVy7b9xS+BgjZ2s+bA367OBv0/dXoc2iG80v19DqJFEgAoAAggqyzKsQMkAFGQAAAAAAAAAAAABg1mn34OPJ84t90u5nK1mjktNNTxlSUlh54J4z+jO4YtTTvwlH80WvfHAD5PSSOhCRytO8PB0q2Yi9hubIjne9MGlM6Gx1wk/T9y+4+c1EcNrwbM2mZO04Ytmv8T/AEbz+5TTkV06ZGKqDsnheOP9y1Zu7LoSk2vD9yo39Pp1BYXu+9sygFAAACCSGQGVJZUQMggFCruMoBIAAKAAAAAAAAAAA+Kn+LP+KX1N+kAxF5nS2P8Adl6r9wC+44+2vxp+30RrafmARXSqOls7nL0QARvAAyAAACGAQQyoBRAAA//Z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531813" y="-9144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74650">
            <a:off x="6115481" y="1338538"/>
            <a:ext cx="1837931" cy="1837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Slika 10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9906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3172">
            <a:off x="7664829" y="5373336"/>
            <a:ext cx="1485763" cy="1481812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194" y="6251843"/>
            <a:ext cx="616698" cy="332352"/>
          </a:xfrm>
          <a:prstGeom prst="rect">
            <a:avLst/>
          </a:prstGeom>
        </p:spPr>
      </p:pic>
      <p:pic>
        <p:nvPicPr>
          <p:cNvPr id="13" name="Slika 1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34" y="6244854"/>
            <a:ext cx="647347" cy="34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08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avokotnik 7"/>
          <p:cNvSpPr/>
          <p:nvPr/>
        </p:nvSpPr>
        <p:spPr>
          <a:xfrm>
            <a:off x="5724128" y="6164594"/>
            <a:ext cx="864096" cy="360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23528" y="6232187"/>
            <a:ext cx="8229600" cy="3208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l-SI" sz="1400" i="1" dirty="0" smtClean="0"/>
              <a:t>TIC Velenje, </a:t>
            </a:r>
            <a:r>
              <a:rPr lang="sl-SI" sz="1400" i="1" dirty="0" err="1" smtClean="0">
                <a:hlinkClick r:id="rId2"/>
              </a:rPr>
              <a:t>www.velenje</a:t>
            </a:r>
            <a:r>
              <a:rPr lang="sl-SI" sz="1400" i="1" dirty="0" smtClean="0">
                <a:hlinkClick r:id="rId2"/>
              </a:rPr>
              <a:t>-</a:t>
            </a:r>
            <a:r>
              <a:rPr lang="sl-SI" sz="1400" i="1" dirty="0" err="1" smtClean="0">
                <a:hlinkClick r:id="rId2"/>
              </a:rPr>
              <a:t>tourism.si</a:t>
            </a:r>
            <a:r>
              <a:rPr lang="sl-SI" sz="1400" i="1" dirty="0" smtClean="0"/>
              <a:t>, 03 896 18 60</a:t>
            </a:r>
            <a:r>
              <a:rPr lang="sl-SI" sz="2000" i="1" dirty="0" smtClean="0"/>
              <a:t> </a:t>
            </a:r>
            <a:endParaRPr lang="sl-SI" sz="1200" i="1" dirty="0" smtClean="0"/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079862"/>
            <a:ext cx="1027243" cy="589498"/>
          </a:xfrm>
          <a:prstGeom prst="rect">
            <a:avLst/>
          </a:prstGeom>
        </p:spPr>
      </p:pic>
      <p:pic>
        <p:nvPicPr>
          <p:cNvPr id="2" name="Slika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472264"/>
          </a:xfrm>
          <a:prstGeom prst="rect">
            <a:avLst/>
          </a:prstGeom>
        </p:spPr>
      </p:pic>
      <p:sp>
        <p:nvSpPr>
          <p:cNvPr id="4" name="PoljeZBesedilom 3"/>
          <p:cNvSpPr txBox="1"/>
          <p:nvPr/>
        </p:nvSpPr>
        <p:spPr>
          <a:xfrm>
            <a:off x="215008" y="126909"/>
            <a:ext cx="89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 </a:t>
            </a:r>
            <a:r>
              <a:rPr lang="sl-SI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trajnostni razvoj turizma so potrebni izobraženi </a:t>
            </a:r>
            <a:r>
              <a:rPr lang="sl-SI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kadri, </a:t>
            </a:r>
            <a:endParaRPr lang="sl-SI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sl-SI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podjetniška </a:t>
            </a:r>
            <a:r>
              <a:rPr lang="sl-SI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miselnost in </a:t>
            </a:r>
            <a:r>
              <a:rPr lang="sl-SI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inovativnost</a:t>
            </a:r>
            <a:r>
              <a:rPr lang="sl-SI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sl-SI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PoljeZBesedilom 4"/>
          <p:cNvSpPr txBox="1"/>
          <p:nvPr/>
        </p:nvSpPr>
        <p:spPr>
          <a:xfrm>
            <a:off x="215008" y="3476485"/>
            <a:ext cx="867747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dirty="0" smtClean="0"/>
              <a:t>Dosežki na nacionalnem nivoju:</a:t>
            </a:r>
          </a:p>
          <a:p>
            <a:pPr algn="ctr"/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:: Moja dežela lepa in gostoljubna ::</a:t>
            </a:r>
          </a:p>
          <a:p>
            <a:pPr algn="ctr"/>
            <a:r>
              <a:rPr lang="sl-SI" sz="1500" dirty="0" smtClean="0"/>
              <a:t>2. mesto v kategoriji večjih mest (strokovna komisija)</a:t>
            </a:r>
          </a:p>
          <a:p>
            <a:pPr algn="ctr"/>
            <a:r>
              <a:rPr lang="sl-SI" sz="1500" dirty="0" smtClean="0"/>
              <a:t>1. mesto v kategoriji večjih mest (spletno glasovanje)</a:t>
            </a:r>
          </a:p>
          <a:p>
            <a:pPr algn="ctr"/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:: Dnevnikova izvidnica - Turistom </a:t>
            </a:r>
            <a:r>
              <a:rPr lang="sl-SI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najbolj prijazen </a:t>
            </a: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turistični kraj ::</a:t>
            </a:r>
          </a:p>
          <a:p>
            <a:pPr algn="ctr"/>
            <a:r>
              <a:rPr lang="sl-SI" sz="1500" dirty="0" smtClean="0"/>
              <a:t>3. mesto v kategoriji (bralci časnika Dnevnika)</a:t>
            </a:r>
          </a:p>
          <a:p>
            <a:pPr algn="ctr"/>
            <a:r>
              <a:rPr lang="sl-SI" sz="1500" dirty="0" smtClean="0"/>
              <a:t>3. mesto (strokovna komisij)</a:t>
            </a:r>
          </a:p>
          <a:p>
            <a:pPr algn="ctr"/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:: SPIRIT Slovenija :: </a:t>
            </a:r>
          </a:p>
          <a:p>
            <a:pPr algn="ctr"/>
            <a:r>
              <a:rPr lang="sl-SI" sz="1500" dirty="0" smtClean="0"/>
              <a:t>Priznanje za prizadevno in kakovostno urejanje lokalne turistične ponudbe na</a:t>
            </a:r>
          </a:p>
          <a:p>
            <a:pPr algn="ctr"/>
            <a:r>
              <a:rPr lang="sl-SI" sz="1500" dirty="0" smtClean="0"/>
              <a:t> uradnem slovenskem turističnem portalu </a:t>
            </a:r>
            <a:r>
              <a:rPr lang="sl-SI" sz="1500" dirty="0" err="1" smtClean="0">
                <a:hlinkClick r:id="rId5"/>
              </a:rPr>
              <a:t>www.slovenia.info</a:t>
            </a:r>
            <a:r>
              <a:rPr lang="sl-SI" sz="1500" dirty="0" smtClean="0"/>
              <a:t> </a:t>
            </a:r>
            <a:endParaRPr lang="sl-SI" sz="1500" dirty="0"/>
          </a:p>
        </p:txBody>
      </p:sp>
      <p:pic>
        <p:nvPicPr>
          <p:cNvPr id="9" name="Slika 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69250" y1="17413" x2="69250" y2="17413"/>
                        <a14:foregroundMark x1="7000" y1="17413" x2="7000" y2="17413"/>
                        <a14:foregroundMark x1="16750" y1="16418" x2="16750" y2="16418"/>
                        <a14:foregroundMark x1="25750" y1="19900" x2="25750" y2="19900"/>
                        <a14:foregroundMark x1="35250" y1="19403" x2="35250" y2="19403"/>
                        <a14:foregroundMark x1="45000" y1="29353" x2="45000" y2="29353"/>
                        <a14:foregroundMark x1="27750" y1="50746" x2="27750" y2="50746"/>
                        <a14:foregroundMark x1="30500" y1="45274" x2="30500" y2="45274"/>
                        <a14:foregroundMark x1="36500" y1="52239" x2="36500" y2="52239"/>
                        <a14:foregroundMark x1="77250" y1="79104" x2="77250" y2="791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6079862"/>
            <a:ext cx="1173132" cy="589498"/>
          </a:xfrm>
          <a:prstGeom prst="rect">
            <a:avLst/>
          </a:prstGeom>
        </p:spPr>
      </p:pic>
      <p:cxnSp>
        <p:nvCxnSpPr>
          <p:cNvPr id="11" name="Raven povezovalnik 10"/>
          <p:cNvCxnSpPr/>
          <p:nvPr/>
        </p:nvCxnSpPr>
        <p:spPr>
          <a:xfrm>
            <a:off x="2545274" y="3789040"/>
            <a:ext cx="3898934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" name="AutoShape 2" descr="data:image/jpeg;base64,/9j/4AAQSkZJRgABAQAAAQABAAD/2wCEAAkGBxIHBgkIExQUFhULGCAbGBgYGCAbHhcaIB0mHCYdHB4eIyggHCAxIBwaLTEnJjUuOjouIyAzOD8sQygtLi0BCgoKDg0OGxAQGjckICM3MjM3MjcsLCwuMjY0NCw0LTIsLDQ2LC81LDcyLDQtLCwsLCw0NCwsMCwwLCwsLDcsLP/AABEIAG4AMQMBEQACEQEDEQH/xAAbAAACAwEBAQAAAAAAAAAAAAAGBwADBQQCAf/EADsQAAECBQMCAgkABwkAAAAAAAECAwAEBREhBhIxQVETIgcUIzJCYXGBoRZykbHB0eEVFzNDRFNUYoL/xAAbAQACAwEBAQAAAAAAAAAAAAAABgMEBQIBB//EADIRAAEDAgUBBQcEAwAAAAAAAAEAAgMEEQUSITFBURNhcYHwFCJSkbHB0RUyoeEjQvH/2gAMAwEAAhEDEQA/AHjAhDlYnpqeqDtMkVNIVLD2zjqFKShSgClCbEAr2q3Hmw23HmEdgAC5XQA3Kz6R4ukWp2eqU+X1zhSEJtYDYDhtsY3G+dozZN8x3btDZgUrInTG0bVa9rpMo+0l6WmGkO8LVtOOhKQoqF8dOsSNpHuaXN1srDcPke0uYb2XPV9FPVipP1BuqTjSHzdKGnFBCRYDy2Va2IiD8uhaqmbLoWrU0WuZYp66ZOK3vyZ27/8Adb+Fd/iNsE9xnueX2vcLl1r3CIo4XKqmphMpLOzCzZLQKlHsBmPQLr0Ak2CVg1PPaiqTlNk0ol0uFS09FIQTfxXiM3Uq5CUgckEq5jSLIqWMOe3M47D19+i2exipGAyAOeeOBvrb1tupUdCz7CFVBM76y61chLje24vuISrcdpvxi14pMxj2ebJJGLHz7ugRT4i6I2ygg76IUerL1emZaVQC69M+VKDi1sHeT7oHWGV9XT00Iewb8LedXUtLAHxD92w+t0wNO0SsUWnhtM3LHaCEMONKU2gHP+ICly44tkWJ+VlWqqgHF7o7DuP2/u6VKh7ZXl5Fr9FdpbV6qhqJdNm2ktTLZLY2brcbtpybggbkk/iL0kETqcTwOuOb/wDArE9FF7OJ4CbDQg208NAj2KCykDekauIszpwAlU4UeLjCWisDnuc2+h+V7dLCXXfwFp4fSueTLw1ZvotT403qSaPvKmAjPQIFvrHOITsbOcxtp6+i9rnZpifWiz1ekhxGpJEEsGXm3FteGDd5ooWEhbg+EqvgcEC8UqqhbLG6QH3gL91rbKsGXC+TL7ekpipVBpLCX6vNlppbqtqG2wBuWo5skKvfjKhzbNamc6sEYzHK0A+fHruXurtDwiHQOq16hkZtLgb8WTcKCpskocHRaT2P9cXinj8z6bLrcHUD1qvCzVAGsKyJfWs7UGgm8m63YhWFqQAVXI+6SPkYZ8KjP6dZ/wDtr6+q1aJuencw7FPbxR3H7YorAslclj+0G9S16w3pmbJwU+VohKQQcjATf7xsUrgC2LqDfzTFSODTHBw4G/muXT1cb0xqOeQ5iXqykqS5fDa7WsofCDfJ7xnY9h80jBNGPeA27/WqixGleD2pGmgPjt/Nr+avqFBpUtXzqJcygebxC2FpIUruAPMc9B1EKTK7FJIvZmxHNtmsR/W3KpB7g3INj68fJYE5V5TUDExIz++XBfU7LugXCEqyUq5sTbg9SO0bk2HYhhzI3QNzDLZwPJ4+Xjwp5qWams9zbX8/mun9I5egUNdKpZKluG6phabJFxlYuAFKtwOBEFJglZiNUKitFmDj7H676r2GklqXXtYddghVqUU82lCQpanlbUbveccWbbiT1JPJh0eGRx6aAbfn8K84sj9xuwTM/uclv+Q9+xP8ox/a3dFl/qknwhd9CSWKtqmirOVuKdT0ul3zY72JsT3BiQEZGSDhS3/xxSt40PkgKqMFh5yXUMXIIPfrDZE5r23TpC5sjL9VmNyLTSwtLaARwQkAj8R6IYwbho+QXrKWBhzNYAfALoiVTqtQ8RwIiGV2llQrpxEwlFugKf63q5pd/LTmys2I99d0i4tnG78Qu4lLplSZNJ/hLju4/wABNyMZZqCtaMmk1ynalT7o9i+OmxR8pOeAo9B1+UW6Y5rxnnbxWlQuDw6A86jxQvrKS2TBmBw5n78fuhhw2W7Mp4TThU125DwheNVbK+cQIJsraY34szf5xRmclXGpiBlTG9E9O8KmztVPM86SklNjsSbCxvlMK1Y/NIsKsfq1nwgfPlHcVVSXBXqcKtRp2nn/AFCCkZIzbFyM2vaOmuykFdxPyPDuiWEnMmsafbUo3W2Niv1h1/B/EMkDg1wcNjr9inCBwY8OGx1/KD6hOJkFBKgsk3wkX4jUlqGxAE8rXnq2QgEgm/QXXEK8yryncn9ZP8ogFfEdNQqn6rARY3ae8LcknfVqbMzePIgkH5nj82iGZ1hdLuIHtqkM4JHyTo0jLJlNL0plOAGknvlQ3H8kwqyG7isedxdI4nqteOFEpAhKnUsqaFrN+wAaqntE/JYsF/e9lX/7Rt4dIHsLDuEzYVKJYezO7fXrwQ/WmPAnVEcLyI36d+ZiZaSTNH4LLf8Act3juX9qkmtlWrKyBqLchSU8z7qUm1rhA8ylC/ZIJ+0Y1bJkaUjPePaHyfDf5nQJ6wtrJUgQpAhBHpXlUmhy1RwFSbqbG2SlZ2FN+QMg/wDkRdoJCyYLTwmUsqABygqtgOScq8O1if4Q0U+j3NTlSEh7mrCV5nUIiWYor5MkZKPfR3TvWNRPzhA205sNpun/ADF5UQehCbDHRRhYxGW7sqRXutF3vN/IaD13JmRmKopAhSBCxdaSqpzSlUYQLqU0qwxza/XEdxGzwVNTuyytJ6pLom/GkGxngW+kPEYBAeNivo8YGjxsV6pTBmJ0K6Jz9hmK88lgSl3HKsNZlTU9Gcn4GmxOfFUFqdJuTgmyQb8EJAGIU6l+aQpdqjZ+T4Rb8osiBVlIEKQIXlxAdbU2RcKFiO4MCBokjW9JTFAceU4gqlwSUutjcEJuTZafeTYDngYzG/S4k3IGOTPDiueIMB94cbXVdOSmqFNGlPauTXvqAIS238RUSMC2PqRbNhBU1TcpKyXtldL284yhuw5J4TvlJZMnLNSyBZLQAA7ARgk31We4km5VseLxSBCkCFVMzCZWXdmFmyWgST2AgGq9AJNgltMV+qV8PTsr7FhonaAhJUsY94rBF8XsLc2zaNiOigjsJ3e8eOiYYsOpYcral3vHjosql69nqdPBTyvWGrjekoSlaRm5RtAF8jBve1sRNVYU1jbxlSV+EQxtuw2TbkJxFQkmZxs7kPC6T3BjCIINiltzS0lp3C6I8XKkCFIELD1uL6Sqotf2ZxzEsBAlaT1CsUhAnYT1CXVK1OafSBKA2t/HtDPNRsml7ROM9DHPN2iw5JJm58udOf6xYneA2ypY5UsbGGApq+jaW9W0lK2IKXVKWi18IUokDPyhRqCDIbJcqnEyG++l/HlFEQqspAhSBC8PNh5pbR4WCD9DiBeg21Sa1hpn9D2EzRIdZcWEoztWgkKO0ixCgAkea4N+nWNqlxBxGQjZbcNXJUe405T/AB+V2aV007qamNzIUhmWmLhVrqdWEq2lOQEpBAVkE9MZxxU1xvlA1VKfLFLd5LnDbgDv7015ZhMrLtS6BZLQAA7AYjIJuqJJJuVbAvFIEL//2Q==">
            <a:hlinkClick r:id="rId8"/>
          </p:cNvPr>
          <p:cNvSpPr>
            <a:spLocks noChangeAspect="1" noChangeArrowheads="1"/>
          </p:cNvSpPr>
          <p:nvPr/>
        </p:nvSpPr>
        <p:spPr bwMode="auto">
          <a:xfrm>
            <a:off x="74613" y="-547688"/>
            <a:ext cx="51435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>
                        <a14:foregroundMark x1="46939" y1="86364" x2="46939" y2="86364"/>
                        <a14:foregroundMark x1="48980" y1="41818" x2="48980" y2="418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6909"/>
            <a:ext cx="288031" cy="646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999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ZAPOSLITVENA STRUKTURA V LETU 2013</a:t>
            </a:r>
            <a:endParaRPr lang="sl-SI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lipsa 3"/>
          <p:cNvSpPr/>
          <p:nvPr/>
        </p:nvSpPr>
        <p:spPr>
          <a:xfrm>
            <a:off x="3462882" y="2398286"/>
            <a:ext cx="1207554" cy="127065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6" name="Elipsa 5"/>
          <p:cNvSpPr/>
          <p:nvPr/>
        </p:nvSpPr>
        <p:spPr>
          <a:xfrm>
            <a:off x="3419872" y="4005064"/>
            <a:ext cx="1106924" cy="1108631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7" name="Elipsa 6"/>
          <p:cNvSpPr/>
          <p:nvPr/>
        </p:nvSpPr>
        <p:spPr>
          <a:xfrm>
            <a:off x="7756558" y="2903689"/>
            <a:ext cx="1106924" cy="1155632"/>
          </a:xfrm>
          <a:prstGeom prst="ellipse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13" name="Elipsa 12"/>
          <p:cNvSpPr/>
          <p:nvPr/>
        </p:nvSpPr>
        <p:spPr>
          <a:xfrm>
            <a:off x="3925058" y="5278606"/>
            <a:ext cx="672541" cy="664829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pic>
        <p:nvPicPr>
          <p:cNvPr id="14" name="Slika 1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620" y="2974524"/>
            <a:ext cx="1845823" cy="1801095"/>
          </a:xfrm>
          <a:prstGeom prst="rect">
            <a:avLst/>
          </a:prstGeom>
        </p:spPr>
      </p:pic>
      <p:sp>
        <p:nvSpPr>
          <p:cNvPr id="15" name="Elipsa 14"/>
          <p:cNvSpPr/>
          <p:nvPr/>
        </p:nvSpPr>
        <p:spPr>
          <a:xfrm>
            <a:off x="7524328" y="4293096"/>
            <a:ext cx="1106924" cy="113483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16" name="Elipsa 15"/>
          <p:cNvSpPr/>
          <p:nvPr/>
        </p:nvSpPr>
        <p:spPr>
          <a:xfrm>
            <a:off x="3604676" y="1633540"/>
            <a:ext cx="4631114" cy="463111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5" name="Elipsa 4"/>
          <p:cNvSpPr/>
          <p:nvPr/>
        </p:nvSpPr>
        <p:spPr>
          <a:xfrm>
            <a:off x="4744206" y="1174150"/>
            <a:ext cx="1302326" cy="133978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l-SI" sz="1500" dirty="0" smtClean="0"/>
              <a:t>Vodja TIC Velenje</a:t>
            </a:r>
            <a:endParaRPr lang="sl-SI" sz="1500" dirty="0"/>
          </a:p>
        </p:txBody>
      </p:sp>
      <p:sp>
        <p:nvSpPr>
          <p:cNvPr id="8" name="Elipsa 7"/>
          <p:cNvSpPr/>
          <p:nvPr/>
        </p:nvSpPr>
        <p:spPr>
          <a:xfrm>
            <a:off x="6639453" y="1390174"/>
            <a:ext cx="1215917" cy="129614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l-SI" sz="1350" dirty="0"/>
          </a:p>
        </p:txBody>
      </p:sp>
      <p:sp>
        <p:nvSpPr>
          <p:cNvPr id="18" name="PoljeZBesedilom 17"/>
          <p:cNvSpPr txBox="1"/>
          <p:nvPr/>
        </p:nvSpPr>
        <p:spPr>
          <a:xfrm>
            <a:off x="6563335" y="1700272"/>
            <a:ext cx="1368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 smtClean="0"/>
              <a:t>Koordinator</a:t>
            </a:r>
            <a:endParaRPr lang="sl-SI" sz="1400" dirty="0"/>
          </a:p>
        </p:txBody>
      </p:sp>
      <p:sp>
        <p:nvSpPr>
          <p:cNvPr id="19" name="PoljeZBesedilom 18"/>
          <p:cNvSpPr txBox="1"/>
          <p:nvPr/>
        </p:nvSpPr>
        <p:spPr>
          <a:xfrm>
            <a:off x="3382583" y="2605192"/>
            <a:ext cx="13681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 smtClean="0"/>
              <a:t>Strokovna</a:t>
            </a:r>
          </a:p>
          <a:p>
            <a:pPr algn="ctr"/>
            <a:r>
              <a:rPr lang="sl-SI" sz="1400" dirty="0" smtClean="0"/>
              <a:t>sodelavka za turizem</a:t>
            </a:r>
            <a:endParaRPr lang="sl-SI" sz="1400" dirty="0"/>
          </a:p>
        </p:txBody>
      </p:sp>
      <p:sp>
        <p:nvSpPr>
          <p:cNvPr id="20" name="PoljeZBesedilom 19"/>
          <p:cNvSpPr txBox="1"/>
          <p:nvPr/>
        </p:nvSpPr>
        <p:spPr>
          <a:xfrm>
            <a:off x="7625944" y="3080561"/>
            <a:ext cx="13681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Turistična </a:t>
            </a:r>
            <a:endParaRPr lang="sl-SI" sz="1400" dirty="0" smtClean="0"/>
          </a:p>
          <a:p>
            <a:pPr algn="ctr"/>
            <a:r>
              <a:rPr lang="sl-SI" sz="1400" dirty="0" smtClean="0"/>
              <a:t>Informatorka</a:t>
            </a:r>
          </a:p>
          <a:p>
            <a:pPr algn="ctr"/>
            <a:r>
              <a:rPr lang="sl-SI" sz="1400" dirty="0" smtClean="0"/>
              <a:t>(Javna dela)</a:t>
            </a:r>
            <a:endParaRPr lang="sl-SI" sz="1400" dirty="0"/>
          </a:p>
        </p:txBody>
      </p:sp>
      <p:sp>
        <p:nvSpPr>
          <p:cNvPr id="21" name="PoljeZBesedilom 20"/>
          <p:cNvSpPr txBox="1"/>
          <p:nvPr/>
        </p:nvSpPr>
        <p:spPr>
          <a:xfrm>
            <a:off x="3342514" y="4189192"/>
            <a:ext cx="1272496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Turistična </a:t>
            </a:r>
            <a:endParaRPr lang="sl-SI" sz="1400" dirty="0" smtClean="0"/>
          </a:p>
          <a:p>
            <a:pPr algn="ctr"/>
            <a:r>
              <a:rPr lang="sl-SI" sz="1400" dirty="0" smtClean="0"/>
              <a:t>Informatorka</a:t>
            </a:r>
          </a:p>
          <a:p>
            <a:pPr algn="ctr"/>
            <a:r>
              <a:rPr lang="sl-SI" sz="1300" dirty="0" smtClean="0"/>
              <a:t>(Rehabilitacija)</a:t>
            </a:r>
            <a:endParaRPr lang="sl-SI" sz="1300" dirty="0"/>
          </a:p>
        </p:txBody>
      </p:sp>
      <p:sp>
        <p:nvSpPr>
          <p:cNvPr id="22" name="PoljeZBesedilom 21"/>
          <p:cNvSpPr txBox="1"/>
          <p:nvPr/>
        </p:nvSpPr>
        <p:spPr>
          <a:xfrm>
            <a:off x="7409920" y="4484816"/>
            <a:ext cx="13681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 smtClean="0"/>
              <a:t>Vzdrževalec </a:t>
            </a:r>
          </a:p>
          <a:p>
            <a:pPr algn="ctr"/>
            <a:r>
              <a:rPr lang="sl-SI" sz="1400" dirty="0" smtClean="0"/>
              <a:t>sistema BICY</a:t>
            </a:r>
          </a:p>
          <a:p>
            <a:pPr algn="ctr"/>
            <a:r>
              <a:rPr lang="sl-SI" sz="1400" dirty="0" smtClean="0"/>
              <a:t>(Javna dela)</a:t>
            </a:r>
            <a:endParaRPr lang="sl-SI" sz="1400" dirty="0"/>
          </a:p>
        </p:txBody>
      </p:sp>
      <p:sp>
        <p:nvSpPr>
          <p:cNvPr id="23" name="PoljeZBesedilom 22"/>
          <p:cNvSpPr txBox="1"/>
          <p:nvPr/>
        </p:nvSpPr>
        <p:spPr>
          <a:xfrm>
            <a:off x="3894930" y="5428129"/>
            <a:ext cx="749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000" dirty="0" smtClean="0"/>
              <a:t>Dežurna študentka</a:t>
            </a:r>
            <a:endParaRPr lang="sl-SI" sz="1000" dirty="0"/>
          </a:p>
        </p:txBody>
      </p:sp>
      <p:sp>
        <p:nvSpPr>
          <p:cNvPr id="24" name="Elipsa 23"/>
          <p:cNvSpPr/>
          <p:nvPr/>
        </p:nvSpPr>
        <p:spPr>
          <a:xfrm>
            <a:off x="4662549" y="5739259"/>
            <a:ext cx="672541" cy="664829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25" name="PoljeZBesedilom 24"/>
          <p:cNvSpPr txBox="1"/>
          <p:nvPr/>
        </p:nvSpPr>
        <p:spPr>
          <a:xfrm>
            <a:off x="4615010" y="5859693"/>
            <a:ext cx="749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000" dirty="0" smtClean="0"/>
              <a:t>Dežurna študentka</a:t>
            </a:r>
            <a:endParaRPr lang="sl-SI" sz="1000" dirty="0"/>
          </a:p>
        </p:txBody>
      </p:sp>
      <p:sp>
        <p:nvSpPr>
          <p:cNvPr id="26" name="Elipsa 25"/>
          <p:cNvSpPr/>
          <p:nvPr/>
        </p:nvSpPr>
        <p:spPr>
          <a:xfrm>
            <a:off x="5508652" y="5957713"/>
            <a:ext cx="672541" cy="664829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27" name="PoljeZBesedilom 26"/>
          <p:cNvSpPr txBox="1"/>
          <p:nvPr/>
        </p:nvSpPr>
        <p:spPr>
          <a:xfrm>
            <a:off x="5478524" y="6107236"/>
            <a:ext cx="749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000" dirty="0" smtClean="0"/>
              <a:t>Dežurna študentka</a:t>
            </a:r>
            <a:endParaRPr lang="sl-SI" sz="1000" dirty="0"/>
          </a:p>
        </p:txBody>
      </p:sp>
      <p:sp>
        <p:nvSpPr>
          <p:cNvPr id="28" name="Elipsa 27"/>
          <p:cNvSpPr/>
          <p:nvPr/>
        </p:nvSpPr>
        <p:spPr>
          <a:xfrm>
            <a:off x="6343750" y="5803369"/>
            <a:ext cx="672541" cy="664829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29" name="PoljeZBesedilom 28"/>
          <p:cNvSpPr txBox="1"/>
          <p:nvPr/>
        </p:nvSpPr>
        <p:spPr>
          <a:xfrm>
            <a:off x="6313622" y="5952892"/>
            <a:ext cx="749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000" dirty="0" smtClean="0"/>
              <a:t>Dežurna študentka</a:t>
            </a:r>
            <a:endParaRPr lang="sl-SI" sz="1000" dirty="0"/>
          </a:p>
        </p:txBody>
      </p:sp>
      <p:sp>
        <p:nvSpPr>
          <p:cNvPr id="30" name="Elipsa 29"/>
          <p:cNvSpPr/>
          <p:nvPr/>
        </p:nvSpPr>
        <p:spPr>
          <a:xfrm>
            <a:off x="7132375" y="5427929"/>
            <a:ext cx="672541" cy="664829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31" name="PoljeZBesedilom 30"/>
          <p:cNvSpPr txBox="1"/>
          <p:nvPr/>
        </p:nvSpPr>
        <p:spPr>
          <a:xfrm>
            <a:off x="7102247" y="5577452"/>
            <a:ext cx="749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000" dirty="0" smtClean="0"/>
              <a:t>Dežurna študentka</a:t>
            </a:r>
            <a:endParaRPr lang="sl-SI" sz="1000" dirty="0"/>
          </a:p>
        </p:txBody>
      </p:sp>
      <p:sp>
        <p:nvSpPr>
          <p:cNvPr id="32" name="PoljeZBesedilom 31"/>
          <p:cNvSpPr txBox="1"/>
          <p:nvPr/>
        </p:nvSpPr>
        <p:spPr>
          <a:xfrm>
            <a:off x="127913" y="1795694"/>
            <a:ext cx="321311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600" dirty="0">
                <a:solidFill>
                  <a:schemeClr val="bg1"/>
                </a:solidFill>
                <a:latin typeface="Forte" pitchFamily="66" charset="0"/>
              </a:rPr>
              <a:t>S sodelavci preživimo velik del svojega </a:t>
            </a:r>
            <a:r>
              <a:rPr lang="sl-SI" sz="1600" dirty="0" smtClean="0">
                <a:solidFill>
                  <a:schemeClr val="bg1"/>
                </a:solidFill>
                <a:latin typeface="Forte" pitchFamily="66" charset="0"/>
              </a:rPr>
              <a:t>življenja,  zato </a:t>
            </a:r>
            <a:r>
              <a:rPr lang="sl-SI" sz="1600" dirty="0">
                <a:solidFill>
                  <a:schemeClr val="bg1"/>
                </a:solidFill>
                <a:latin typeface="Forte" pitchFamily="66" charset="0"/>
              </a:rPr>
              <a:t>je </a:t>
            </a:r>
            <a:r>
              <a:rPr lang="sl-SI" sz="1600" dirty="0" smtClean="0">
                <a:solidFill>
                  <a:schemeClr val="bg1"/>
                </a:solidFill>
                <a:latin typeface="Forte" pitchFamily="66" charset="0"/>
              </a:rPr>
              <a:t>uspešno </a:t>
            </a:r>
            <a:r>
              <a:rPr lang="sl-SI" sz="1600" dirty="0">
                <a:solidFill>
                  <a:schemeClr val="bg1"/>
                </a:solidFill>
                <a:latin typeface="Forte" pitchFamily="66" charset="0"/>
              </a:rPr>
              <a:t>delovanje v timu ključnega </a:t>
            </a:r>
            <a:r>
              <a:rPr lang="sl-SI" sz="1600" dirty="0" smtClean="0">
                <a:solidFill>
                  <a:schemeClr val="bg1"/>
                </a:solidFill>
                <a:latin typeface="Forte" pitchFamily="66" charset="0"/>
              </a:rPr>
              <a:t>pomena. </a:t>
            </a:r>
          </a:p>
          <a:p>
            <a:pPr algn="ctr"/>
            <a:endParaRPr lang="sl-SI" sz="1000" dirty="0">
              <a:solidFill>
                <a:schemeClr val="bg1"/>
              </a:solidFill>
              <a:latin typeface="Forte" pitchFamily="66" charset="0"/>
            </a:endParaRPr>
          </a:p>
          <a:p>
            <a:pPr algn="ctr"/>
            <a:r>
              <a:rPr lang="sl-SI" sz="1600" dirty="0" smtClean="0">
                <a:solidFill>
                  <a:schemeClr val="bg1"/>
                </a:solidFill>
                <a:latin typeface="Forte" pitchFamily="66" charset="0"/>
              </a:rPr>
              <a:t>Zaposleni v TIC Velenje so </a:t>
            </a:r>
            <a:r>
              <a:rPr lang="sl-SI" sz="1600" dirty="0">
                <a:solidFill>
                  <a:schemeClr val="bg1"/>
                </a:solidFill>
                <a:latin typeface="Forte" pitchFamily="66" charset="0"/>
              </a:rPr>
              <a:t>za delo usposobljeni in zainteresirani. </a:t>
            </a:r>
            <a:endParaRPr lang="sl-SI" sz="1600" dirty="0" smtClean="0">
              <a:solidFill>
                <a:schemeClr val="bg1"/>
              </a:solidFill>
              <a:latin typeface="Forte" pitchFamily="66" charset="0"/>
            </a:endParaRPr>
          </a:p>
          <a:p>
            <a:pPr algn="ctr"/>
            <a:r>
              <a:rPr lang="sl-SI" sz="1600" dirty="0" smtClean="0">
                <a:solidFill>
                  <a:schemeClr val="bg1"/>
                </a:solidFill>
                <a:latin typeface="Forte" pitchFamily="66" charset="0"/>
              </a:rPr>
              <a:t>Čutiti </a:t>
            </a:r>
            <a:r>
              <a:rPr lang="sl-SI" sz="1600" dirty="0">
                <a:solidFill>
                  <a:schemeClr val="bg1"/>
                </a:solidFill>
                <a:latin typeface="Forte" pitchFamily="66" charset="0"/>
              </a:rPr>
              <a:t>je pripadnost skupini in</a:t>
            </a:r>
          </a:p>
          <a:p>
            <a:pPr algn="ctr"/>
            <a:r>
              <a:rPr lang="sl-SI" sz="1600" dirty="0">
                <a:solidFill>
                  <a:schemeClr val="bg1"/>
                </a:solidFill>
                <a:latin typeface="Forte" pitchFamily="66" charset="0"/>
              </a:rPr>
              <a:t>odgovornost za delo.</a:t>
            </a:r>
          </a:p>
        </p:txBody>
      </p:sp>
      <p:pic>
        <p:nvPicPr>
          <p:cNvPr id="37" name="Slika 3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6392" l="0" r="9806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6" y="4066316"/>
            <a:ext cx="3298781" cy="247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93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INFORMIRANJE (365 DNI V LETU)</a:t>
            </a: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62500" lnSpcReduction="20000"/>
          </a:bodyPr>
          <a:lstStyle/>
          <a:p>
            <a:r>
              <a:rPr lang="sl-SI" dirty="0"/>
              <a:t>Dnevno pridobivanje podatkov o ponudbi Velenja in okolice</a:t>
            </a:r>
          </a:p>
          <a:p>
            <a:r>
              <a:rPr lang="sl-SI" dirty="0" smtClean="0"/>
              <a:t>Urejanje in posredovanje informacij o Velenju, SAŠA regiji in Sloveniji</a:t>
            </a:r>
          </a:p>
          <a:p>
            <a:r>
              <a:rPr lang="sl-SI" dirty="0" smtClean="0"/>
              <a:t>Objava informacij na spletnih straneh</a:t>
            </a:r>
          </a:p>
          <a:p>
            <a:r>
              <a:rPr lang="sl-SI" dirty="0" smtClean="0"/>
              <a:t>Komunikacija preko socialnih omrežij </a:t>
            </a:r>
            <a:r>
              <a:rPr lang="sl-SI" dirty="0"/>
              <a:t>(FB, </a:t>
            </a:r>
            <a:r>
              <a:rPr lang="sl-SI" dirty="0" err="1" smtClean="0"/>
              <a:t>Twitter</a:t>
            </a:r>
            <a:r>
              <a:rPr lang="sl-SI" dirty="0"/>
              <a:t>, Google+, </a:t>
            </a:r>
            <a:r>
              <a:rPr lang="sl-SI" dirty="0" err="1"/>
              <a:t>Instagram</a:t>
            </a:r>
            <a:r>
              <a:rPr lang="sl-SI" dirty="0"/>
              <a:t>, </a:t>
            </a:r>
            <a:r>
              <a:rPr lang="sl-SI" dirty="0" err="1"/>
              <a:t>Youtube</a:t>
            </a:r>
            <a:r>
              <a:rPr lang="sl-SI" dirty="0"/>
              <a:t> </a:t>
            </a:r>
            <a:r>
              <a:rPr lang="sl-SI" dirty="0" smtClean="0"/>
              <a:t>...)</a:t>
            </a:r>
          </a:p>
          <a:p>
            <a:r>
              <a:rPr lang="sl-SI" dirty="0" smtClean="0"/>
              <a:t>Izvajanje </a:t>
            </a:r>
            <a:r>
              <a:rPr lang="sl-SI" dirty="0"/>
              <a:t>informacijske službe v </a:t>
            </a:r>
            <a:r>
              <a:rPr lang="sl-SI" dirty="0" smtClean="0"/>
              <a:t>Vili </a:t>
            </a:r>
            <a:r>
              <a:rPr lang="sl-SI" dirty="0" err="1"/>
              <a:t>Bianci</a:t>
            </a:r>
            <a:r>
              <a:rPr lang="sl-SI" dirty="0"/>
              <a:t> </a:t>
            </a:r>
            <a:endParaRPr lang="sl-SI" dirty="0" smtClean="0"/>
          </a:p>
          <a:p>
            <a:r>
              <a:rPr lang="sl-SI" dirty="0"/>
              <a:t>Izvajanje informacijske službe </a:t>
            </a:r>
            <a:r>
              <a:rPr lang="sl-SI" dirty="0" smtClean="0"/>
              <a:t>na </a:t>
            </a:r>
            <a:r>
              <a:rPr lang="sl-SI" dirty="0" err="1" smtClean="0"/>
              <a:t>Infotočki</a:t>
            </a:r>
            <a:r>
              <a:rPr lang="sl-SI" dirty="0" smtClean="0"/>
              <a:t> v Avtokampu Jezero (avgust-september)</a:t>
            </a:r>
            <a:endParaRPr lang="sl-SI" dirty="0"/>
          </a:p>
          <a:p>
            <a:r>
              <a:rPr lang="sl-SI" dirty="0" smtClean="0"/>
              <a:t>Beleženje in urejanje statističnih podatkov </a:t>
            </a:r>
            <a:endParaRPr lang="sl-SI" dirty="0"/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Prihodi: 29.618 </a:t>
            </a:r>
          </a:p>
          <a:p>
            <a:pPr marL="457200" lvl="1" indent="0">
              <a:buNone/>
            </a:pPr>
            <a:r>
              <a:rPr lang="sl-SI" dirty="0" smtClean="0"/>
              <a:t>     (90% domačih, 10% tujih; 6,8% več kot v letu 2012) 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/>
              <a:t>Nočitve: </a:t>
            </a:r>
            <a:r>
              <a:rPr lang="sl-SI" dirty="0" smtClean="0"/>
              <a:t>18.206</a:t>
            </a:r>
          </a:p>
          <a:p>
            <a:pPr marL="457200" lvl="1" indent="0">
              <a:buNone/>
            </a:pPr>
            <a:r>
              <a:rPr lang="sl-SI" dirty="0"/>
              <a:t> </a:t>
            </a:r>
            <a:r>
              <a:rPr lang="sl-SI" dirty="0" smtClean="0"/>
              <a:t>   (20% domačih, 80 % tujih; približno enako kot v letu 2012)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Obiskovalci dogodkov v Vili </a:t>
            </a:r>
            <a:r>
              <a:rPr lang="sl-SI" dirty="0" err="1" smtClean="0"/>
              <a:t>Bianci</a:t>
            </a:r>
            <a:r>
              <a:rPr lang="sl-SI" dirty="0" smtClean="0"/>
              <a:t>: preko 7000 </a:t>
            </a:r>
          </a:p>
          <a:p>
            <a:r>
              <a:rPr lang="sl-SI" dirty="0" smtClean="0"/>
              <a:t>Priprava, oblikovanje, tisk in distribucija tedenskega napovednika dogodkov </a:t>
            </a:r>
            <a:r>
              <a:rPr lang="sl-SI" i="1" dirty="0" smtClean="0"/>
              <a:t>Kam </a:t>
            </a:r>
            <a:r>
              <a:rPr lang="sl-SI" i="1" dirty="0"/>
              <a:t>ta teden v </a:t>
            </a:r>
            <a:r>
              <a:rPr lang="sl-SI" i="1" dirty="0" smtClean="0"/>
              <a:t>Velenju in okolici? </a:t>
            </a:r>
            <a:endParaRPr lang="sl-SI" dirty="0"/>
          </a:p>
          <a:p>
            <a:endParaRPr lang="sl-SI" dirty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30" y="6237312"/>
            <a:ext cx="534418" cy="520353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101" y="6237312"/>
            <a:ext cx="523691" cy="523691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6237311"/>
            <a:ext cx="638647" cy="523691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6237312"/>
            <a:ext cx="575804" cy="524622"/>
          </a:xfrm>
          <a:prstGeom prst="rect">
            <a:avLst/>
          </a:prstGeom>
        </p:spPr>
      </p:pic>
      <p:pic>
        <p:nvPicPr>
          <p:cNvPr id="14" name="Slika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6237312"/>
            <a:ext cx="512701" cy="52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4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RAZVOJ</a:t>
            </a: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46856" y="1268760"/>
            <a:ext cx="8229600" cy="568863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sl-SI" b="1" dirty="0" smtClean="0"/>
              <a:t>Namen: vzpostavitev </a:t>
            </a:r>
            <a:r>
              <a:rPr lang="sl-SI" b="1" dirty="0"/>
              <a:t>dobrih pogojev za kvaliteten trajnostni razvoj turizma v </a:t>
            </a:r>
            <a:r>
              <a:rPr lang="sl-SI" b="1" dirty="0" smtClean="0"/>
              <a:t>Velenju</a:t>
            </a:r>
          </a:p>
          <a:p>
            <a:pPr marL="0" indent="0">
              <a:buNone/>
            </a:pPr>
            <a:endParaRPr lang="sl-SI" sz="700" b="1" dirty="0"/>
          </a:p>
          <a:p>
            <a:r>
              <a:rPr lang="sl-SI" dirty="0" smtClean="0"/>
              <a:t>Sodelovanje </a:t>
            </a:r>
            <a:r>
              <a:rPr lang="sl-SI" dirty="0"/>
              <a:t>pri investicijah (čolnarna</a:t>
            </a:r>
            <a:r>
              <a:rPr lang="sl-SI" dirty="0" smtClean="0"/>
              <a:t>)</a:t>
            </a:r>
          </a:p>
          <a:p>
            <a:r>
              <a:rPr lang="sl-SI" dirty="0" smtClean="0"/>
              <a:t>Koordinacija in promocija aktivnosti ob čolnarni</a:t>
            </a:r>
          </a:p>
          <a:p>
            <a:r>
              <a:rPr lang="sl-SI" dirty="0" smtClean="0"/>
              <a:t>Izvedba </a:t>
            </a:r>
            <a:r>
              <a:rPr lang="sl-SI" dirty="0"/>
              <a:t>novih </a:t>
            </a:r>
            <a:r>
              <a:rPr lang="sl-SI" dirty="0" smtClean="0"/>
              <a:t>projektov: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Turistična </a:t>
            </a:r>
            <a:r>
              <a:rPr lang="sl-SI" dirty="0"/>
              <a:t>ponudba podeželja Šaleške </a:t>
            </a:r>
            <a:r>
              <a:rPr lang="sl-SI" dirty="0" smtClean="0"/>
              <a:t>doline </a:t>
            </a:r>
            <a:endParaRPr lang="sl-SI" dirty="0"/>
          </a:p>
          <a:p>
            <a:pPr marL="457200" lvl="1" indent="0">
              <a:buNone/>
            </a:pPr>
            <a:r>
              <a:rPr lang="sl-SI" dirty="0" smtClean="0"/>
              <a:t>(Sofinanciranje: Evropski kmetijski sklad za razvoj podeželja - 3.881,68 €) </a:t>
            </a:r>
            <a:endParaRPr lang="sl-SI" dirty="0"/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Z </a:t>
            </a:r>
            <a:r>
              <a:rPr lang="sl-SI" dirty="0"/>
              <a:t>nasmehom narave iz SAŠA </a:t>
            </a:r>
            <a:r>
              <a:rPr lang="sl-SI" dirty="0" smtClean="0"/>
              <a:t>regije </a:t>
            </a:r>
          </a:p>
          <a:p>
            <a:pPr marL="457200" lvl="1" indent="0">
              <a:buNone/>
            </a:pPr>
            <a:r>
              <a:rPr lang="sl-SI" dirty="0" smtClean="0"/>
              <a:t>(Sofinanciranje: </a:t>
            </a:r>
            <a:r>
              <a:rPr lang="sl-SI" dirty="0"/>
              <a:t>Evropski kmetijski sklad za razvoj podeželja </a:t>
            </a:r>
            <a:r>
              <a:rPr lang="sl-SI" dirty="0" smtClean="0"/>
              <a:t>- 1.700,00 </a:t>
            </a:r>
            <a:r>
              <a:rPr lang="sl-SI" dirty="0"/>
              <a:t>€) </a:t>
            </a:r>
            <a:endParaRPr lang="sl-SI" dirty="0" smtClean="0"/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Doživetje socializma v Velenju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EDEN 2013</a:t>
            </a:r>
            <a:endParaRPr lang="sl-SI" dirty="0"/>
          </a:p>
          <a:p>
            <a:r>
              <a:rPr lang="sl-SI" dirty="0" smtClean="0"/>
              <a:t>Vodniška služba (organizacija lokalnih turističnih vodenj)</a:t>
            </a:r>
          </a:p>
          <a:p>
            <a:r>
              <a:rPr lang="sl-SI" dirty="0" smtClean="0"/>
              <a:t>Nadgradnja spletne strani </a:t>
            </a:r>
            <a:r>
              <a:rPr lang="sl-SI" dirty="0" err="1" smtClean="0">
                <a:hlinkClick r:id="rId2"/>
              </a:rPr>
              <a:t>www.velenje</a:t>
            </a:r>
            <a:r>
              <a:rPr lang="sl-SI" dirty="0" smtClean="0">
                <a:hlinkClick r:id="rId2"/>
              </a:rPr>
              <a:t>-</a:t>
            </a:r>
            <a:r>
              <a:rPr lang="sl-SI" dirty="0" err="1" smtClean="0">
                <a:hlinkClick r:id="rId2"/>
              </a:rPr>
              <a:t>tourism.si</a:t>
            </a:r>
            <a:r>
              <a:rPr lang="sl-SI" dirty="0" smtClean="0"/>
              <a:t> </a:t>
            </a:r>
          </a:p>
          <a:p>
            <a:r>
              <a:rPr lang="sl-SI" dirty="0"/>
              <a:t>Dostopni turizem (razvoj storitev za ciljne </a:t>
            </a:r>
            <a:r>
              <a:rPr lang="sl-SI" dirty="0" smtClean="0"/>
              <a:t>skupine)</a:t>
            </a:r>
          </a:p>
          <a:p>
            <a:r>
              <a:rPr lang="sl-SI" dirty="0" smtClean="0"/>
              <a:t>Priprava </a:t>
            </a:r>
            <a:r>
              <a:rPr lang="sl-SI" dirty="0"/>
              <a:t>novih produktov </a:t>
            </a:r>
            <a:endParaRPr lang="sl-SI" dirty="0" smtClean="0"/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uglajena </a:t>
            </a:r>
            <a:r>
              <a:rPr lang="sl-SI" dirty="0"/>
              <a:t>poroka v Velenju, </a:t>
            </a:r>
            <a:endParaRPr lang="sl-SI" dirty="0" smtClean="0"/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dostopni SPA paketi (sodelovanje s Termami Topolšica) </a:t>
            </a:r>
          </a:p>
          <a:p>
            <a:pPr marL="457200" lvl="1" indent="0">
              <a:buNone/>
            </a:pPr>
            <a:r>
              <a:rPr lang="sl-SI" dirty="0" smtClean="0"/>
              <a:t>3-dnevni dostopni SPA paket za </a:t>
            </a:r>
            <a:r>
              <a:rPr lang="sl-SI" dirty="0"/>
              <a:t>gibalno ovirane </a:t>
            </a:r>
            <a:endParaRPr lang="sl-SI" dirty="0" smtClean="0"/>
          </a:p>
          <a:p>
            <a:pPr marL="457200" lvl="1" indent="0">
              <a:buNone/>
            </a:pPr>
            <a:r>
              <a:rPr lang="sl-SI" dirty="0" smtClean="0"/>
              <a:t>3-dnevni medico paket za starostnike </a:t>
            </a:r>
          </a:p>
          <a:p>
            <a:pPr marL="457200" lvl="1" indent="0">
              <a:buNone/>
            </a:pPr>
            <a:r>
              <a:rPr lang="sl-SI" dirty="0" smtClean="0"/>
              <a:t>3-dnevni prehransko prilagojeni SPA paket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Pikin </a:t>
            </a:r>
            <a:r>
              <a:rPr lang="sl-SI" dirty="0"/>
              <a:t>panoramski </a:t>
            </a:r>
            <a:r>
              <a:rPr lang="sl-SI" dirty="0" smtClean="0"/>
              <a:t>avtobus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3-dnevni Pikin paket: Gusarski potem po Velenju s Pika Nogavičko ...</a:t>
            </a:r>
            <a:endParaRPr lang="sl-SI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6"/>
          <a:stretch/>
        </p:blipFill>
        <p:spPr>
          <a:xfrm>
            <a:off x="7439459" y="1573088"/>
            <a:ext cx="1366387" cy="847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45" t="12097" r="34718" b="7106"/>
          <a:stretch/>
        </p:blipFill>
        <p:spPr bwMode="auto">
          <a:xfrm>
            <a:off x="6156176" y="3933056"/>
            <a:ext cx="1159504" cy="1670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7" t="12542" r="17194" b="8997"/>
          <a:stretch/>
        </p:blipFill>
        <p:spPr bwMode="auto">
          <a:xfrm>
            <a:off x="7439459" y="3068959"/>
            <a:ext cx="1366169" cy="9496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459" y="2476520"/>
            <a:ext cx="1366387" cy="512069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3" t="15651" r="32039" b="5385"/>
          <a:stretch/>
        </p:blipFill>
        <p:spPr bwMode="auto">
          <a:xfrm>
            <a:off x="7439459" y="4077072"/>
            <a:ext cx="1366387" cy="17396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645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lika 10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65"/>
          <a:stretch/>
        </p:blipFill>
        <p:spPr bwMode="auto">
          <a:xfrm>
            <a:off x="5250979" y="3501008"/>
            <a:ext cx="3608633" cy="969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lika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" r="2367"/>
          <a:stretch/>
        </p:blipFill>
        <p:spPr>
          <a:xfrm>
            <a:off x="6771244" y="2093873"/>
            <a:ext cx="2088367" cy="12776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RAZVOJ</a:t>
            </a: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55000" lnSpcReduction="20000"/>
          </a:bodyPr>
          <a:lstStyle/>
          <a:p>
            <a:r>
              <a:rPr lang="sl-SI" sz="3300" dirty="0" smtClean="0"/>
              <a:t>Sodelovanje </a:t>
            </a:r>
            <a:r>
              <a:rPr lang="sl-SI" sz="3300" dirty="0"/>
              <a:t>v projektu RDO </a:t>
            </a:r>
            <a:r>
              <a:rPr lang="sl-SI" sz="3300" dirty="0" smtClean="0"/>
              <a:t>SAŠA                                                                         </a:t>
            </a:r>
            <a:r>
              <a:rPr lang="sl-SI" sz="2900" dirty="0" smtClean="0"/>
              <a:t>(promocijski material, promocijski film, spletna stran, sejmi …)</a:t>
            </a:r>
            <a:endParaRPr lang="sl-SI" sz="2900" dirty="0"/>
          </a:p>
          <a:p>
            <a:r>
              <a:rPr lang="sl-SI" sz="3300" dirty="0" smtClean="0"/>
              <a:t>Prireditve 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nadgradnja </a:t>
            </a:r>
            <a:r>
              <a:rPr lang="sl-SI" dirty="0"/>
              <a:t>vsebin na prireditvah, 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Kmečka </a:t>
            </a:r>
            <a:r>
              <a:rPr lang="sl-SI" dirty="0"/>
              <a:t>tržnica s spremljevalnim programom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/>
              <a:t>Cvetlični sejem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/>
              <a:t>FRS Central </a:t>
            </a:r>
            <a:r>
              <a:rPr lang="sl-SI" dirty="0" err="1"/>
              <a:t>European</a:t>
            </a:r>
            <a:r>
              <a:rPr lang="sl-SI" dirty="0"/>
              <a:t> </a:t>
            </a:r>
            <a:r>
              <a:rPr lang="sl-SI" dirty="0" err="1"/>
              <a:t>Cup</a:t>
            </a:r>
            <a:endParaRPr lang="sl-SI" dirty="0"/>
          </a:p>
          <a:p>
            <a:pPr lvl="1">
              <a:buFont typeface="Wingdings" pitchFamily="2" charset="2"/>
              <a:buChar char="ü"/>
            </a:pPr>
            <a:r>
              <a:rPr lang="sl-SI" dirty="0"/>
              <a:t>Slovenska avantura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/>
              <a:t>Športni vikend v </a:t>
            </a:r>
            <a:r>
              <a:rPr lang="sl-SI" dirty="0" smtClean="0"/>
              <a:t>Velenju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 smtClean="0"/>
              <a:t>Festival mladih kultur </a:t>
            </a:r>
            <a:r>
              <a:rPr lang="sl-SI" dirty="0" err="1" smtClean="0"/>
              <a:t>Kunigunda</a:t>
            </a:r>
            <a:endParaRPr lang="sl-SI" dirty="0"/>
          </a:p>
          <a:p>
            <a:pPr lvl="1">
              <a:buFont typeface="Wingdings" pitchFamily="2" charset="2"/>
              <a:buChar char="ü"/>
            </a:pPr>
            <a:r>
              <a:rPr lang="sl-SI" dirty="0"/>
              <a:t>Pikin festival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/>
              <a:t>Dnevi zaščite in reševanja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/>
              <a:t>Jesenski sejem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/>
              <a:t>Vseslovensko srečanje društev bolnikov z osteoporozo</a:t>
            </a:r>
          </a:p>
          <a:p>
            <a:pPr lvl="1">
              <a:buFont typeface="Wingdings" pitchFamily="2" charset="2"/>
              <a:buChar char="ü"/>
            </a:pPr>
            <a:r>
              <a:rPr lang="sl-SI" dirty="0"/>
              <a:t>Praznični </a:t>
            </a:r>
            <a:r>
              <a:rPr lang="sl-SI" dirty="0" smtClean="0"/>
              <a:t>sejem</a:t>
            </a:r>
            <a:endParaRPr lang="sl-SI" dirty="0"/>
          </a:p>
          <a:p>
            <a:r>
              <a:rPr lang="sl-SI" sz="3300" dirty="0" err="1" smtClean="0"/>
              <a:t>Spominkarstvo</a:t>
            </a:r>
            <a:r>
              <a:rPr lang="sl-SI" sz="3300" dirty="0" smtClean="0"/>
              <a:t> </a:t>
            </a:r>
            <a:r>
              <a:rPr lang="sl-SI" dirty="0"/>
              <a:t>(vključevanje lokalnih dobaviteljev)</a:t>
            </a:r>
          </a:p>
          <a:p>
            <a:r>
              <a:rPr lang="sl-SI" sz="3300" dirty="0" smtClean="0"/>
              <a:t>Novi </a:t>
            </a:r>
            <a:r>
              <a:rPr lang="sl-SI" sz="3300" dirty="0"/>
              <a:t>promocijski materiali </a:t>
            </a:r>
            <a:endParaRPr lang="sl-SI" sz="3300" dirty="0" smtClean="0"/>
          </a:p>
          <a:p>
            <a:pPr marL="0" indent="0">
              <a:buNone/>
            </a:pPr>
            <a:r>
              <a:rPr lang="sl-SI" sz="2700" dirty="0" smtClean="0"/>
              <a:t>        (In </a:t>
            </a:r>
            <a:r>
              <a:rPr lang="sl-SI" sz="2700" dirty="0" err="1" smtClean="0"/>
              <a:t>Your</a:t>
            </a:r>
            <a:r>
              <a:rPr lang="sl-SI" sz="2700" dirty="0" smtClean="0"/>
              <a:t> </a:t>
            </a:r>
            <a:r>
              <a:rPr lang="sl-SI" sz="2700" dirty="0" err="1" smtClean="0"/>
              <a:t>Pocket</a:t>
            </a:r>
            <a:r>
              <a:rPr lang="sl-SI" sz="2700" dirty="0" smtClean="0"/>
              <a:t> Velenje, Turistična ponudba podeželja Šaleške doline, </a:t>
            </a:r>
          </a:p>
          <a:p>
            <a:pPr marL="0" indent="0">
              <a:buNone/>
            </a:pPr>
            <a:r>
              <a:rPr lang="sl-SI" sz="2700" dirty="0" smtClean="0"/>
              <a:t>        Zgibanka Vila Bianca ...)</a:t>
            </a:r>
          </a:p>
          <a:p>
            <a:r>
              <a:rPr lang="sl-SI" sz="3300" dirty="0" err="1" smtClean="0"/>
              <a:t>Fotonatečaj</a:t>
            </a:r>
            <a:r>
              <a:rPr lang="sl-SI" sz="3300" dirty="0" smtClean="0"/>
              <a:t> MOV </a:t>
            </a:r>
            <a:r>
              <a:rPr lang="sl-SI" sz="2900" dirty="0" smtClean="0"/>
              <a:t>(vključevanje nadarjenih lokalnih fotografov)</a:t>
            </a:r>
            <a:endParaRPr lang="sl-SI" sz="2900" dirty="0"/>
          </a:p>
          <a:p>
            <a:pPr lvl="1">
              <a:buFont typeface="Wingdings" pitchFamily="2" charset="2"/>
              <a:buChar char="ü"/>
            </a:pPr>
            <a:endParaRPr lang="sl-SI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643" y="1408704"/>
            <a:ext cx="1714500" cy="523875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912" y="1371744"/>
            <a:ext cx="1041699" cy="597793"/>
          </a:xfrm>
          <a:prstGeom prst="rect">
            <a:avLst/>
          </a:prstGeom>
        </p:spPr>
      </p:pic>
      <p:pic>
        <p:nvPicPr>
          <p:cNvPr id="9" name="Slika 8" descr="traitlon 1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87" t="66190"/>
          <a:stretch/>
        </p:blipFill>
        <p:spPr bwMode="auto">
          <a:xfrm>
            <a:off x="5250978" y="2093873"/>
            <a:ext cx="1481261" cy="126555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Slika 11" descr="bullet_image">
            <a:hlinkClick r:id="rId7"/>
          </p:cNvPr>
          <p:cNvPicPr/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07"/>
          <a:stretch/>
        </p:blipFill>
        <p:spPr bwMode="auto">
          <a:xfrm>
            <a:off x="6771244" y="4657800"/>
            <a:ext cx="792088" cy="8345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Slika 12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73" r="30615"/>
          <a:stretch/>
        </p:blipFill>
        <p:spPr bwMode="auto">
          <a:xfrm>
            <a:off x="7659383" y="4657801"/>
            <a:ext cx="1164832" cy="834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Slika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61" y="6309320"/>
            <a:ext cx="816864" cy="30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16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RAZVOJ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67544" y="1423317"/>
            <a:ext cx="8229600" cy="4525963"/>
          </a:xfrm>
        </p:spPr>
        <p:txBody>
          <a:bodyPr/>
          <a:lstStyle/>
          <a:p>
            <a:r>
              <a:rPr lang="sl-SI" sz="2000" dirty="0"/>
              <a:t>Izvedba </a:t>
            </a:r>
            <a:r>
              <a:rPr lang="sl-SI" sz="2000" dirty="0" smtClean="0"/>
              <a:t>Javnega razpisa </a:t>
            </a:r>
            <a:r>
              <a:rPr lang="sl-SI" sz="2000" dirty="0"/>
              <a:t>za </a:t>
            </a:r>
            <a:r>
              <a:rPr lang="sl-SI" sz="2000" dirty="0" smtClean="0"/>
              <a:t>sofinanciranje </a:t>
            </a:r>
            <a:r>
              <a:rPr lang="sl-SI" sz="2000" dirty="0"/>
              <a:t>programov in projektov na področju turizma </a:t>
            </a:r>
          </a:p>
          <a:p>
            <a:pPr lvl="1">
              <a:buFont typeface="Wingdings" pitchFamily="2" charset="2"/>
              <a:buChar char="ü"/>
            </a:pPr>
            <a:r>
              <a:rPr lang="sl-SI" sz="1800" dirty="0" smtClean="0"/>
              <a:t>Namen</a:t>
            </a:r>
            <a:r>
              <a:rPr lang="sl-SI" sz="1800" dirty="0"/>
              <a:t>: spodbujanje razvoja turizma in turistične društvene dejavnosti na območju </a:t>
            </a:r>
            <a:r>
              <a:rPr lang="sl-SI" sz="1800" dirty="0" smtClean="0"/>
              <a:t>MOV</a:t>
            </a:r>
          </a:p>
          <a:p>
            <a:pPr lvl="1">
              <a:buFont typeface="Wingdings" pitchFamily="2" charset="2"/>
              <a:buChar char="ü"/>
            </a:pPr>
            <a:r>
              <a:rPr lang="sl-SI" sz="1800" dirty="0" smtClean="0"/>
              <a:t>Sofinanciranje: programov in projektov Turistične zveze in turističnih društev, izvedbe Silvestrovanja na prostem in programa turističnih podmladkov</a:t>
            </a:r>
            <a:endParaRPr lang="sl-SI" sz="1800" dirty="0"/>
          </a:p>
          <a:p>
            <a:pPr lvl="1">
              <a:buFont typeface="Wingdings" pitchFamily="2" charset="2"/>
              <a:buChar char="ü"/>
            </a:pPr>
            <a:r>
              <a:rPr lang="sl-SI" sz="1800" dirty="0" smtClean="0"/>
              <a:t>Odobrena sredstva: 34.000,00 €</a:t>
            </a:r>
          </a:p>
          <a:p>
            <a:pPr lvl="1">
              <a:buFont typeface="Wingdings" pitchFamily="2" charset="2"/>
              <a:buChar char="ü"/>
            </a:pPr>
            <a:r>
              <a:rPr lang="sl-SI" sz="1800" dirty="0" smtClean="0"/>
              <a:t>Aktivno sodelovanje</a:t>
            </a:r>
            <a:endParaRPr lang="sl-SI" sz="1800" dirty="0"/>
          </a:p>
          <a:p>
            <a:endParaRPr lang="sl-SI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876967"/>
              </p:ext>
            </p:extLst>
          </p:nvPr>
        </p:nvGraphicFramePr>
        <p:xfrm>
          <a:off x="683568" y="4149080"/>
          <a:ext cx="7416824" cy="2016224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4506398"/>
                <a:gridCol w="966210"/>
                <a:gridCol w="1008112"/>
                <a:gridCol w="936104"/>
              </a:tblGrid>
              <a:tr h="1947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 dirty="0">
                          <a:effectLst/>
                        </a:rPr>
                        <a:t>PODROČJE</a:t>
                      </a:r>
                      <a:endParaRPr lang="sl-SI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 dirty="0">
                          <a:effectLst/>
                        </a:rPr>
                        <a:t>ODOBRENO</a:t>
                      </a:r>
                      <a:endParaRPr lang="sl-SI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 dirty="0">
                          <a:effectLst/>
                        </a:rPr>
                        <a:t>IZPLAČANO</a:t>
                      </a:r>
                      <a:endParaRPr lang="sl-SI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 dirty="0">
                          <a:effectLst/>
                        </a:rPr>
                        <a:t>RAZLIKA</a:t>
                      </a:r>
                      <a:endParaRPr lang="sl-SI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86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 dirty="0">
                          <a:effectLst/>
                        </a:rPr>
                        <a:t>II A </a:t>
                      </a:r>
                      <a:endParaRPr lang="sl-SI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 dirty="0">
                          <a:effectLst/>
                        </a:rPr>
                        <a:t>Sofinanciranje programov in projektov turističnih društev, turistične zveze in članov turistične zveze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16.984,38 €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16.309,16 €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675,22 €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17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 dirty="0">
                          <a:effectLst/>
                        </a:rPr>
                        <a:t>II B </a:t>
                      </a:r>
                      <a:endParaRPr lang="sl-SI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 dirty="0">
                          <a:effectLst/>
                        </a:rPr>
                        <a:t>Organizacija in izvedba Silvestrovanja na prostem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14.000,00 €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14.000,00 €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0,00 €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86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 dirty="0">
                          <a:effectLst/>
                        </a:rPr>
                        <a:t>II C </a:t>
                      </a:r>
                      <a:endParaRPr lang="sl-SI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 dirty="0">
                          <a:effectLst/>
                        </a:rPr>
                        <a:t>Sofinanciranje programov turističnih podmladkov, ki delujejo v okviru turističnih društev ali turistične zveze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3.000,00 €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3.000,00 €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0,00 €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24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 dirty="0">
                          <a:effectLst/>
                        </a:rPr>
                        <a:t>SKUPAJ:</a:t>
                      </a:r>
                      <a:endParaRPr lang="sl-SI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>
                          <a:effectLst/>
                        </a:rPr>
                        <a:t>33.984,38 €</a:t>
                      </a:r>
                      <a:endParaRPr lang="sl-SI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 dirty="0" smtClean="0">
                          <a:effectLst/>
                        </a:rPr>
                        <a:t>33.309,16 </a:t>
                      </a:r>
                      <a:r>
                        <a:rPr lang="sl-SI" sz="1000" dirty="0">
                          <a:effectLst/>
                        </a:rPr>
                        <a:t>€</a:t>
                      </a:r>
                      <a:endParaRPr lang="sl-SI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000" dirty="0">
                          <a:effectLst/>
                        </a:rPr>
                        <a:t>675,22 €</a:t>
                      </a:r>
                      <a:endParaRPr lang="sl-SI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391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l-SI" dirty="0"/>
              <a:t>Izobraževanje </a:t>
            </a:r>
          </a:p>
          <a:p>
            <a:pPr lvl="1">
              <a:buFont typeface="Wingdings" pitchFamily="2" charset="2"/>
              <a:buChar char="ü"/>
            </a:pPr>
            <a:r>
              <a:rPr lang="sl-SI" sz="2600" dirty="0"/>
              <a:t>B2: Corel </a:t>
            </a:r>
            <a:r>
              <a:rPr lang="sl-SI" sz="2600" dirty="0" err="1"/>
              <a:t>Draw</a:t>
            </a:r>
            <a:r>
              <a:rPr lang="sl-SI" sz="2600" dirty="0"/>
              <a:t>, </a:t>
            </a:r>
            <a:r>
              <a:rPr lang="sl-SI" sz="2600" dirty="0" smtClean="0"/>
              <a:t>grafično oblikovanje / </a:t>
            </a:r>
            <a:r>
              <a:rPr lang="sl-SI" sz="2000" dirty="0" smtClean="0"/>
              <a:t>Ljubljana</a:t>
            </a:r>
            <a:endParaRPr lang="sl-SI" sz="2000" dirty="0"/>
          </a:p>
          <a:p>
            <a:pPr lvl="1">
              <a:buFont typeface="Wingdings" pitchFamily="2" charset="2"/>
              <a:buChar char="ü"/>
            </a:pPr>
            <a:r>
              <a:rPr lang="sl-SI" sz="2600" dirty="0"/>
              <a:t>SPIRIT, Javna agencija: predavanja </a:t>
            </a:r>
            <a:r>
              <a:rPr lang="sl-SI" sz="2600" dirty="0" smtClean="0"/>
              <a:t>s področja spleta, mobilnih aplikacij, </a:t>
            </a:r>
            <a:r>
              <a:rPr lang="sl-SI" sz="2600" dirty="0" err="1" smtClean="0"/>
              <a:t>zgodbarjenja</a:t>
            </a:r>
            <a:r>
              <a:rPr lang="sl-SI" sz="2600" dirty="0" smtClean="0"/>
              <a:t>, </a:t>
            </a:r>
            <a:r>
              <a:rPr lang="sl-SI" sz="2600" dirty="0" err="1" smtClean="0"/>
              <a:t>team</a:t>
            </a:r>
            <a:r>
              <a:rPr lang="sl-SI" sz="2600" dirty="0" smtClean="0"/>
              <a:t>-</a:t>
            </a:r>
            <a:r>
              <a:rPr lang="sl-SI" sz="2600" dirty="0" err="1" smtClean="0"/>
              <a:t>buildinga</a:t>
            </a:r>
            <a:r>
              <a:rPr lang="sl-SI" sz="2600" dirty="0" smtClean="0"/>
              <a:t> … / </a:t>
            </a:r>
            <a:r>
              <a:rPr lang="sl-SI" sz="2000" dirty="0" smtClean="0"/>
              <a:t>Podčetrtek</a:t>
            </a:r>
          </a:p>
          <a:p>
            <a:pPr lvl="1">
              <a:buFont typeface="Wingdings" pitchFamily="2" charset="2"/>
              <a:buChar char="ü"/>
            </a:pPr>
            <a:r>
              <a:rPr lang="en-GB" sz="2600" dirty="0" err="1" smtClean="0"/>
              <a:t>Izobraževanje</a:t>
            </a:r>
            <a:r>
              <a:rPr lang="en-GB" sz="2600" dirty="0" smtClean="0"/>
              <a:t> </a:t>
            </a:r>
            <a:r>
              <a:rPr lang="en-GB" sz="2600" dirty="0" err="1"/>
              <a:t>bratov</a:t>
            </a:r>
            <a:r>
              <a:rPr lang="en-GB" sz="2600" dirty="0"/>
              <a:t> </a:t>
            </a:r>
            <a:r>
              <a:rPr lang="en-GB" sz="2600" dirty="0" err="1"/>
              <a:t>Žižek</a:t>
            </a:r>
            <a:r>
              <a:rPr lang="en-GB" sz="2600" dirty="0"/>
              <a:t> </a:t>
            </a:r>
            <a:r>
              <a:rPr lang="en-GB" sz="2600" dirty="0" err="1"/>
              <a:t>na</a:t>
            </a:r>
            <a:r>
              <a:rPr lang="en-GB" sz="2600" dirty="0"/>
              <a:t> </a:t>
            </a:r>
            <a:r>
              <a:rPr lang="en-GB" sz="2600" dirty="0" err="1"/>
              <a:t>temo</a:t>
            </a:r>
            <a:r>
              <a:rPr lang="en-GB" sz="2600" dirty="0"/>
              <a:t> </a:t>
            </a:r>
            <a:r>
              <a:rPr lang="en-GB" sz="2600" dirty="0" err="1" smtClean="0"/>
              <a:t>spleta</a:t>
            </a:r>
            <a:r>
              <a:rPr lang="sl-SI" sz="2600" dirty="0" smtClean="0"/>
              <a:t> / </a:t>
            </a:r>
            <a:r>
              <a:rPr lang="sl-SI" sz="2000" dirty="0" smtClean="0"/>
              <a:t>Vila Bianca </a:t>
            </a:r>
            <a:endParaRPr lang="sl-SI" sz="2000" dirty="0"/>
          </a:p>
          <a:p>
            <a:pPr lvl="1">
              <a:buFont typeface="Wingdings" pitchFamily="2" charset="2"/>
              <a:buChar char="ü"/>
            </a:pPr>
            <a:r>
              <a:rPr lang="en-GB" sz="2600" dirty="0" err="1"/>
              <a:t>Predavanje</a:t>
            </a:r>
            <a:r>
              <a:rPr lang="en-GB" sz="2600" dirty="0"/>
              <a:t> dr. </a:t>
            </a:r>
            <a:r>
              <a:rPr lang="en-GB" sz="2600" dirty="0" err="1"/>
              <a:t>Janeza</a:t>
            </a:r>
            <a:r>
              <a:rPr lang="en-GB" sz="2600" dirty="0"/>
              <a:t> </a:t>
            </a:r>
            <a:r>
              <a:rPr lang="en-GB" sz="2600" dirty="0" err="1" smtClean="0"/>
              <a:t>Bogataja</a:t>
            </a:r>
            <a:r>
              <a:rPr lang="sl-SI" sz="2600" dirty="0" smtClean="0"/>
              <a:t>: </a:t>
            </a:r>
            <a:r>
              <a:rPr lang="en-GB" sz="2600" dirty="0" err="1" smtClean="0"/>
              <a:t>Lokalna</a:t>
            </a:r>
            <a:r>
              <a:rPr lang="en-GB" sz="2600" dirty="0" smtClean="0"/>
              <a:t> </a:t>
            </a:r>
            <a:r>
              <a:rPr lang="en-GB" sz="2600" dirty="0"/>
              <a:t>in </a:t>
            </a:r>
            <a:r>
              <a:rPr lang="en-GB" sz="2600" dirty="0" err="1"/>
              <a:t>regionalna</a:t>
            </a:r>
            <a:r>
              <a:rPr lang="en-GB" sz="2600" dirty="0"/>
              <a:t> </a:t>
            </a:r>
            <a:r>
              <a:rPr lang="en-GB" sz="2600" dirty="0" err="1"/>
              <a:t>gastronomija</a:t>
            </a:r>
            <a:r>
              <a:rPr lang="en-GB" sz="2600" dirty="0"/>
              <a:t> v </a:t>
            </a:r>
            <a:r>
              <a:rPr lang="en-GB" sz="2600" dirty="0" err="1"/>
              <a:t>turistični</a:t>
            </a:r>
            <a:r>
              <a:rPr lang="en-GB" sz="2600" dirty="0"/>
              <a:t> </a:t>
            </a:r>
            <a:r>
              <a:rPr lang="en-GB" sz="2600" dirty="0" err="1" smtClean="0"/>
              <a:t>ponudb</a:t>
            </a:r>
            <a:r>
              <a:rPr lang="sl-SI" sz="2600" dirty="0" smtClean="0"/>
              <a:t>i / </a:t>
            </a:r>
            <a:r>
              <a:rPr lang="sl-SI" sz="2000" dirty="0" smtClean="0"/>
              <a:t>Vila Bianca</a:t>
            </a:r>
          </a:p>
          <a:p>
            <a:pPr lvl="1">
              <a:buFont typeface="Wingdings" pitchFamily="2" charset="2"/>
              <a:buChar char="ü"/>
            </a:pPr>
            <a:r>
              <a:rPr lang="sl-SI" sz="2600" dirty="0" smtClean="0"/>
              <a:t>Predavanje Roka </a:t>
            </a:r>
            <a:r>
              <a:rPr lang="sl-SI" sz="2600" dirty="0" err="1" smtClean="0"/>
              <a:t>Polesa</a:t>
            </a:r>
            <a:r>
              <a:rPr lang="sl-SI" sz="2600" dirty="0" smtClean="0"/>
              <a:t>: </a:t>
            </a:r>
            <a:r>
              <a:rPr lang="en-GB" sz="2600" dirty="0" err="1" smtClean="0"/>
              <a:t>Predstavitev</a:t>
            </a:r>
            <a:r>
              <a:rPr lang="en-GB" sz="2600" dirty="0" smtClean="0"/>
              <a:t> </a:t>
            </a:r>
            <a:r>
              <a:rPr lang="en-GB" sz="2600" dirty="0"/>
              <a:t>in </a:t>
            </a:r>
            <a:r>
              <a:rPr lang="en-GB" sz="2600" dirty="0" err="1"/>
              <a:t>terenski</a:t>
            </a:r>
            <a:r>
              <a:rPr lang="en-GB" sz="2600" dirty="0"/>
              <a:t> ogled </a:t>
            </a:r>
            <a:r>
              <a:rPr lang="en-GB" sz="2600" dirty="0" err="1"/>
              <a:t>arhitekturne</a:t>
            </a:r>
            <a:r>
              <a:rPr lang="en-GB" sz="2600" dirty="0"/>
              <a:t> </a:t>
            </a:r>
            <a:r>
              <a:rPr lang="en-GB" sz="2600" dirty="0" err="1" smtClean="0"/>
              <a:t>poti</a:t>
            </a:r>
            <a:r>
              <a:rPr lang="sl-SI" sz="2600" dirty="0" smtClean="0"/>
              <a:t> -  </a:t>
            </a:r>
            <a:r>
              <a:rPr lang="en-GB" sz="2600" dirty="0" err="1" smtClean="0"/>
              <a:t>Sprehod</a:t>
            </a:r>
            <a:r>
              <a:rPr lang="sl-SI" sz="2600" dirty="0" smtClean="0"/>
              <a:t> </a:t>
            </a:r>
            <a:r>
              <a:rPr lang="en-GB" sz="2600" dirty="0" err="1" smtClean="0"/>
              <a:t>skozi</a:t>
            </a:r>
            <a:r>
              <a:rPr lang="en-GB" sz="2600" dirty="0" smtClean="0"/>
              <a:t> </a:t>
            </a:r>
            <a:r>
              <a:rPr lang="en-GB" sz="2600" dirty="0" err="1"/>
              <a:t>mesto</a:t>
            </a:r>
            <a:r>
              <a:rPr lang="en-GB" sz="2600" dirty="0"/>
              <a:t> </a:t>
            </a:r>
            <a:r>
              <a:rPr lang="en-GB" sz="2600" dirty="0" err="1"/>
              <a:t>moderne</a:t>
            </a:r>
            <a:r>
              <a:rPr lang="en-GB" sz="2600" dirty="0"/>
              <a:t> </a:t>
            </a:r>
            <a:r>
              <a:rPr lang="en-GB" sz="2600" dirty="0" err="1"/>
              <a:t>ter</a:t>
            </a:r>
            <a:r>
              <a:rPr lang="en-GB" sz="2600" dirty="0"/>
              <a:t> </a:t>
            </a:r>
            <a:r>
              <a:rPr lang="en-GB" sz="2600" dirty="0" err="1"/>
              <a:t>zgodba</a:t>
            </a:r>
            <a:r>
              <a:rPr lang="en-GB" sz="2600" dirty="0"/>
              <a:t> o </a:t>
            </a:r>
            <a:r>
              <a:rPr lang="en-GB" sz="2600" dirty="0" err="1"/>
              <a:t>Vili</a:t>
            </a:r>
            <a:r>
              <a:rPr lang="en-GB" sz="2600" dirty="0"/>
              <a:t> </a:t>
            </a:r>
            <a:r>
              <a:rPr lang="en-GB" sz="2600" dirty="0" err="1"/>
              <a:t>Bianci</a:t>
            </a:r>
            <a:r>
              <a:rPr lang="en-GB" sz="2600" dirty="0"/>
              <a:t> </a:t>
            </a:r>
            <a:r>
              <a:rPr lang="sl-SI" sz="2600" dirty="0" smtClean="0"/>
              <a:t>/ </a:t>
            </a:r>
            <a:r>
              <a:rPr lang="sl-SI" sz="2000" dirty="0" smtClean="0"/>
              <a:t>Velenje</a:t>
            </a:r>
          </a:p>
          <a:p>
            <a:pPr lvl="1">
              <a:buFont typeface="Wingdings" pitchFamily="2" charset="2"/>
              <a:buChar char="ü"/>
            </a:pPr>
            <a:r>
              <a:rPr lang="sl-SI" sz="2600" dirty="0" smtClean="0"/>
              <a:t>Praktično usposabljanje v TIC Velenje za dijake ŠCV - </a:t>
            </a:r>
            <a:r>
              <a:rPr lang="sl-SI" sz="2600" dirty="0"/>
              <a:t>Šole za storitvene dejavnosti, smer </a:t>
            </a:r>
            <a:r>
              <a:rPr lang="sl-SI" sz="2600" dirty="0" smtClean="0"/>
              <a:t>turizem (342 ur)</a:t>
            </a:r>
          </a:p>
          <a:p>
            <a:pPr lvl="1">
              <a:buFont typeface="Wingdings" pitchFamily="2" charset="2"/>
              <a:buChar char="ü"/>
            </a:pPr>
            <a:r>
              <a:rPr lang="sl-SI" sz="2600" dirty="0" smtClean="0"/>
              <a:t>Redni mesečni sestanki z dežurnimi študentkami </a:t>
            </a:r>
          </a:p>
          <a:p>
            <a:r>
              <a:rPr lang="sl-SI" dirty="0" smtClean="0"/>
              <a:t>Izvajanje </a:t>
            </a:r>
            <a:r>
              <a:rPr lang="sl-SI" dirty="0"/>
              <a:t>ukrepov strategije razvoja turizma v MOV 2009-2013</a:t>
            </a:r>
          </a:p>
          <a:p>
            <a:r>
              <a:rPr lang="sl-SI" dirty="0"/>
              <a:t>Spremljanje zakonodaje na področju turizma (Zakon o spodbujanju turizma)</a:t>
            </a:r>
          </a:p>
          <a:p>
            <a:r>
              <a:rPr lang="sl-SI" dirty="0"/>
              <a:t>Spremljanje strategije razvoja turizma v </a:t>
            </a:r>
            <a:r>
              <a:rPr lang="sl-SI" dirty="0" smtClean="0"/>
              <a:t>Sloveniji</a:t>
            </a:r>
          </a:p>
          <a:p>
            <a:endParaRPr lang="sl-SI" dirty="0"/>
          </a:p>
        </p:txBody>
      </p:sp>
      <p:sp>
        <p:nvSpPr>
          <p:cNvPr id="4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RAZVOJ</a:t>
            </a: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s://encrypted-tbn1.gstatic.com/images?q=tbn:ANd9GcQ7CMDQ_qA8-XOzR9M0ex-NJYLWumZydkvmXMMND4CI0P1PB8A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8889" y1="8889" x2="48889" y2="8889"/>
                        <a14:foregroundMark x1="48444" y1="25778" x2="48444" y2="25778"/>
                        <a14:foregroundMark x1="37778" y1="34222" x2="37778" y2="34222"/>
                        <a14:foregroundMark x1="43556" y1="38667" x2="43556" y2="38667"/>
                        <a14:foregroundMark x1="50667" y1="32889" x2="50667" y2="32889"/>
                        <a14:foregroundMark x1="56444" y1="39111" x2="56444" y2="39111"/>
                        <a14:foregroundMark x1="49333" y1="14667" x2="49333" y2="14667"/>
                        <a14:backgroundMark x1="58667" y1="97333" x2="58667" y2="97333"/>
                        <a14:backgroundMark x1="47556" y1="57778" x2="47556" y2="57778"/>
                        <a14:backgroundMark x1="61333" y1="57333" x2="61333" y2="57333"/>
                        <a14:backgroundMark x1="37778" y1="48444" x2="37778" y2="48444"/>
                        <a14:backgroundMark x1="48444" y1="48444" x2="48444" y2="48444"/>
                        <a14:backgroundMark x1="48000" y1="64000" x2="48000" y2="64000"/>
                        <a14:backgroundMark x1="53333" y1="61778" x2="53333" y2="61778"/>
                        <a14:backgroundMark x1="54222" y1="67111" x2="54222" y2="67111"/>
                        <a14:backgroundMark x1="51556" y1="77778" x2="51556" y2="77778"/>
                        <a14:backgroundMark x1="53333" y1="83556" x2="53333" y2="83556"/>
                        <a14:backgroundMark x1="61333" y1="90222" x2="61333" y2="90222"/>
                        <a14:backgroundMark x1="68889" y1="92889" x2="68889" y2="92889"/>
                        <a14:backgroundMark x1="51111" y1="95556" x2="51111" y2="95556"/>
                        <a14:backgroundMark x1="36000" y1="95556" x2="36000" y2="95556"/>
                        <a14:backgroundMark x1="29778" y1="92444" x2="29778" y2="92444"/>
                        <a14:backgroundMark x1="33333" y1="58222" x2="33333" y2="58222"/>
                        <a14:backgroundMark x1="44889" y1="69333" x2="44889" y2="69333"/>
                        <a14:backgroundMark x1="40444" y1="79556" x2="40444" y2="79556"/>
                        <a14:backgroundMark x1="39556" y1="82667" x2="39556" y2="82667"/>
                        <a14:backgroundMark x1="60000" y1="67111" x2="60000" y2="67111"/>
                        <a14:backgroundMark x1="40000" y1="93333" x2="40000" y2="9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697" r="21085" b="7011"/>
          <a:stretch/>
        </p:blipFill>
        <p:spPr bwMode="auto">
          <a:xfrm>
            <a:off x="7920706" y="764704"/>
            <a:ext cx="953641" cy="157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44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SKRBNIŠTVO</a:t>
            </a: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5112568"/>
          </a:xfrm>
        </p:spPr>
        <p:txBody>
          <a:bodyPr>
            <a:noAutofit/>
          </a:bodyPr>
          <a:lstStyle/>
          <a:p>
            <a:r>
              <a:rPr lang="sl-SI" sz="1600" dirty="0" smtClean="0"/>
              <a:t>Skrbništvo nad objektom </a:t>
            </a:r>
            <a:r>
              <a:rPr lang="sl-SI" sz="1600" dirty="0"/>
              <a:t>Vila Bianca </a:t>
            </a:r>
            <a:endParaRPr lang="sl-SI" sz="1600" dirty="0" smtClean="0"/>
          </a:p>
          <a:p>
            <a:pPr lvl="1">
              <a:buFont typeface="Wingdings" pitchFamily="2" charset="2"/>
              <a:buChar char="ü"/>
            </a:pPr>
            <a:r>
              <a:rPr lang="sl-SI" sz="1300" dirty="0" smtClean="0"/>
              <a:t>oddaja </a:t>
            </a:r>
            <a:r>
              <a:rPr lang="sl-SI" sz="1300" dirty="0"/>
              <a:t>poslovnih prostorov v najem </a:t>
            </a:r>
            <a:r>
              <a:rPr lang="sl-SI" sz="1300" dirty="0" smtClean="0"/>
              <a:t>(170x)</a:t>
            </a:r>
          </a:p>
          <a:p>
            <a:pPr lvl="1">
              <a:buFont typeface="Wingdings" pitchFamily="2" charset="2"/>
              <a:buChar char="ü"/>
            </a:pPr>
            <a:r>
              <a:rPr lang="sl-SI" sz="1300" dirty="0" smtClean="0"/>
              <a:t>izvedba </a:t>
            </a:r>
            <a:r>
              <a:rPr lang="sl-SI" sz="1300" dirty="0"/>
              <a:t>protokola na </a:t>
            </a:r>
            <a:r>
              <a:rPr lang="sl-SI" sz="1300" dirty="0" smtClean="0"/>
              <a:t>porokah (5x)</a:t>
            </a:r>
          </a:p>
          <a:p>
            <a:pPr lvl="1">
              <a:buFont typeface="Wingdings" pitchFamily="2" charset="2"/>
              <a:buChar char="ü"/>
            </a:pPr>
            <a:r>
              <a:rPr lang="sl-SI" sz="1300" dirty="0" smtClean="0"/>
              <a:t>sodelovanje </a:t>
            </a:r>
            <a:r>
              <a:rPr lang="sl-SI" sz="1300" dirty="0"/>
              <a:t>pri razstavah </a:t>
            </a:r>
            <a:r>
              <a:rPr lang="sl-SI" sz="1300" dirty="0" smtClean="0"/>
              <a:t>(18x)</a:t>
            </a:r>
          </a:p>
          <a:p>
            <a:pPr lvl="1">
              <a:buFont typeface="Wingdings" pitchFamily="2" charset="2"/>
              <a:buChar char="ü"/>
            </a:pPr>
            <a:r>
              <a:rPr lang="sl-SI" sz="1300" dirty="0" smtClean="0"/>
              <a:t>vodeni </a:t>
            </a:r>
            <a:r>
              <a:rPr lang="sl-SI" sz="1300" dirty="0"/>
              <a:t>ogledi </a:t>
            </a:r>
            <a:r>
              <a:rPr lang="sl-SI" sz="1300" dirty="0" smtClean="0"/>
              <a:t>Vile </a:t>
            </a:r>
            <a:r>
              <a:rPr lang="sl-SI" sz="1300" dirty="0" err="1" smtClean="0"/>
              <a:t>Biance</a:t>
            </a:r>
            <a:r>
              <a:rPr lang="sl-SI" sz="1300" dirty="0" smtClean="0"/>
              <a:t> (419 oseb)</a:t>
            </a:r>
          </a:p>
          <a:p>
            <a:pPr lvl="1">
              <a:buFont typeface="Wingdings" pitchFamily="2" charset="2"/>
              <a:buChar char="ü"/>
            </a:pPr>
            <a:r>
              <a:rPr lang="sl-SI" sz="1300" dirty="0" smtClean="0"/>
              <a:t>priprava </a:t>
            </a:r>
            <a:r>
              <a:rPr lang="sl-SI" sz="1300" dirty="0"/>
              <a:t>promocijske zgibanke </a:t>
            </a:r>
            <a:r>
              <a:rPr lang="sl-SI" sz="1300" dirty="0" smtClean="0"/>
              <a:t>„Vila Bianca“ v </a:t>
            </a:r>
            <a:r>
              <a:rPr lang="sl-SI" sz="1300" dirty="0"/>
              <a:t>3 </a:t>
            </a:r>
            <a:r>
              <a:rPr lang="sl-SI" sz="1300" dirty="0" smtClean="0"/>
              <a:t>jezikovnih različicah </a:t>
            </a:r>
            <a:endParaRPr lang="sl-SI" sz="1300" dirty="0"/>
          </a:p>
          <a:p>
            <a:r>
              <a:rPr lang="sl-SI" sz="1600" dirty="0" smtClean="0"/>
              <a:t>Sistem </a:t>
            </a:r>
            <a:r>
              <a:rPr lang="sl-SI" sz="1600" dirty="0"/>
              <a:t>izposoje mestnih koles BICY </a:t>
            </a:r>
          </a:p>
          <a:p>
            <a:pPr lvl="1">
              <a:buFont typeface="Wingdings" pitchFamily="2" charset="2"/>
              <a:buChar char="ü"/>
            </a:pPr>
            <a:r>
              <a:rPr lang="sl-SI" sz="1300" dirty="0"/>
              <a:t>registracija </a:t>
            </a:r>
            <a:r>
              <a:rPr lang="sl-SI" sz="1300" dirty="0" smtClean="0"/>
              <a:t>uporabnikov (993 uporabnikov, 17643 izposoj)</a:t>
            </a:r>
            <a:endParaRPr lang="sl-SI" sz="1300" dirty="0"/>
          </a:p>
          <a:p>
            <a:pPr lvl="1">
              <a:buFont typeface="Wingdings" pitchFamily="2" charset="2"/>
              <a:buChar char="ü"/>
            </a:pPr>
            <a:r>
              <a:rPr lang="sl-SI" sz="1300" dirty="0"/>
              <a:t>nadzor </a:t>
            </a:r>
            <a:r>
              <a:rPr lang="sl-SI" sz="1300" dirty="0" smtClean="0"/>
              <a:t>nad uporabo</a:t>
            </a:r>
            <a:endParaRPr lang="sl-SI" sz="1300" dirty="0"/>
          </a:p>
          <a:p>
            <a:pPr lvl="1">
              <a:buFont typeface="Wingdings" pitchFamily="2" charset="2"/>
              <a:buChar char="ü"/>
            </a:pPr>
            <a:r>
              <a:rPr lang="sl-SI" sz="1300" dirty="0"/>
              <a:t>prevoz </a:t>
            </a:r>
            <a:r>
              <a:rPr lang="sl-SI" sz="1300" dirty="0" smtClean="0"/>
              <a:t>in razporejanje koles</a:t>
            </a:r>
          </a:p>
          <a:p>
            <a:pPr lvl="1">
              <a:buFont typeface="Wingdings" pitchFamily="2" charset="2"/>
              <a:buChar char="ü"/>
            </a:pPr>
            <a:r>
              <a:rPr lang="sl-SI" sz="1300" dirty="0" smtClean="0"/>
              <a:t>manjša </a:t>
            </a:r>
            <a:r>
              <a:rPr lang="sl-SI" sz="1300" dirty="0"/>
              <a:t>popravila </a:t>
            </a:r>
            <a:r>
              <a:rPr lang="sl-SI" sz="1300" dirty="0" smtClean="0"/>
              <a:t>koles, urejanje </a:t>
            </a:r>
            <a:r>
              <a:rPr lang="sl-SI" sz="1300" dirty="0"/>
              <a:t>servisa, naročanje rezervnih </a:t>
            </a:r>
            <a:r>
              <a:rPr lang="sl-SI" sz="1300" dirty="0" smtClean="0"/>
              <a:t>delov</a:t>
            </a:r>
            <a:endParaRPr lang="sl-SI" sz="1300" dirty="0"/>
          </a:p>
          <a:p>
            <a:r>
              <a:rPr lang="sl-SI" sz="1600" dirty="0" smtClean="0"/>
              <a:t>Uradni turistični portal Turizma Velenje</a:t>
            </a:r>
            <a:r>
              <a:rPr lang="sl-SI" sz="1400" dirty="0"/>
              <a:t> </a:t>
            </a:r>
            <a:r>
              <a:rPr lang="sl-SI" sz="1400" u="sng" dirty="0" err="1">
                <a:hlinkClick r:id="rId2"/>
              </a:rPr>
              <a:t>www.velenje</a:t>
            </a:r>
            <a:r>
              <a:rPr lang="sl-SI" sz="1400" u="sng" dirty="0">
                <a:hlinkClick r:id="rId2"/>
              </a:rPr>
              <a:t>-</a:t>
            </a:r>
            <a:r>
              <a:rPr lang="sl-SI" sz="1400" u="sng" dirty="0" err="1">
                <a:hlinkClick r:id="rId2"/>
              </a:rPr>
              <a:t>tourism.si</a:t>
            </a:r>
            <a:endParaRPr lang="sl-SI" sz="1400" dirty="0"/>
          </a:p>
          <a:p>
            <a:r>
              <a:rPr lang="sl-SI" sz="1600" dirty="0" smtClean="0"/>
              <a:t>Uradni slovenski turistični informacijski portal  </a:t>
            </a:r>
            <a:r>
              <a:rPr lang="sl-SI" sz="1400" u="sng" dirty="0" err="1" smtClean="0">
                <a:hlinkClick r:id="rId3"/>
              </a:rPr>
              <a:t>www.slovenia.info</a:t>
            </a:r>
            <a:r>
              <a:rPr lang="sl-SI" sz="1400" dirty="0"/>
              <a:t> </a:t>
            </a:r>
            <a:r>
              <a:rPr lang="sl-SI" sz="1400" dirty="0" smtClean="0"/>
              <a:t> </a:t>
            </a:r>
          </a:p>
          <a:p>
            <a:pPr marL="0" indent="0">
              <a:buNone/>
            </a:pPr>
            <a:r>
              <a:rPr lang="sl-SI" sz="1400" dirty="0" smtClean="0"/>
              <a:t>        (Skrbništvo nad vsebinami Velenja z okolico. Term Topolšica in </a:t>
            </a:r>
            <a:r>
              <a:rPr lang="sl-SI" sz="1400" dirty="0" err="1" smtClean="0"/>
              <a:t>Golteh</a:t>
            </a:r>
            <a:r>
              <a:rPr lang="sl-SI" sz="1400" dirty="0" smtClean="0"/>
              <a:t>)</a:t>
            </a:r>
            <a:endParaRPr lang="sl-SI" sz="1400" dirty="0"/>
          </a:p>
          <a:p>
            <a:r>
              <a:rPr lang="sl-SI" sz="1600" dirty="0" smtClean="0"/>
              <a:t>Vnos </a:t>
            </a:r>
            <a:r>
              <a:rPr lang="sl-SI" sz="1600" dirty="0"/>
              <a:t>dogodkov na </a:t>
            </a:r>
            <a:r>
              <a:rPr lang="sl-SI" sz="1600" dirty="0" smtClean="0"/>
              <a:t>napovednike </a:t>
            </a:r>
            <a:r>
              <a:rPr lang="sl-SI" sz="1400" dirty="0" smtClean="0"/>
              <a:t>(</a:t>
            </a:r>
            <a:r>
              <a:rPr lang="sl-SI" sz="1400" dirty="0" err="1" smtClean="0">
                <a:hlinkClick r:id="rId4"/>
              </a:rPr>
              <a:t>www.sraka.com</a:t>
            </a:r>
            <a:r>
              <a:rPr lang="sl-SI" sz="1400" dirty="0" smtClean="0"/>
              <a:t>, </a:t>
            </a:r>
            <a:r>
              <a:rPr lang="sl-SI" sz="1400" dirty="0" err="1" smtClean="0">
                <a:hlinkClick r:id="rId5"/>
              </a:rPr>
              <a:t>www.napovednik.si</a:t>
            </a:r>
            <a:r>
              <a:rPr lang="sl-SI" sz="1400" dirty="0" smtClean="0"/>
              <a:t>, </a:t>
            </a:r>
            <a:r>
              <a:rPr lang="sl-SI" sz="1400" dirty="0" err="1" smtClean="0">
                <a:hlinkClick r:id="rId6"/>
              </a:rPr>
              <a:t>www.dogaja.se</a:t>
            </a:r>
            <a:r>
              <a:rPr lang="sl-SI" sz="1400" dirty="0"/>
              <a:t>)</a:t>
            </a:r>
          </a:p>
          <a:p>
            <a:r>
              <a:rPr lang="sl-SI" sz="1600" dirty="0" smtClean="0"/>
              <a:t>Izposoja </a:t>
            </a:r>
            <a:r>
              <a:rPr lang="sl-SI" sz="1600" dirty="0"/>
              <a:t>gorskih koles </a:t>
            </a:r>
            <a:r>
              <a:rPr lang="sl-SI" sz="1600" dirty="0" smtClean="0"/>
              <a:t>fizičnim osebam in Termam Topolšica</a:t>
            </a:r>
            <a:endParaRPr lang="sl-SI" sz="1600" dirty="0"/>
          </a:p>
          <a:p>
            <a:r>
              <a:rPr lang="sl-SI" sz="1600" dirty="0"/>
              <a:t>S</a:t>
            </a:r>
            <a:r>
              <a:rPr lang="sl-SI" sz="1600" dirty="0" smtClean="0"/>
              <a:t>premljanje </a:t>
            </a:r>
            <a:r>
              <a:rPr lang="sl-SI" sz="1600" dirty="0"/>
              <a:t>turistične takse </a:t>
            </a:r>
            <a:r>
              <a:rPr lang="sl-SI" sz="1400" dirty="0" smtClean="0"/>
              <a:t>(17.398,97 €)</a:t>
            </a:r>
          </a:p>
          <a:p>
            <a:r>
              <a:rPr lang="sl-SI" sz="1600" dirty="0" err="1" smtClean="0"/>
              <a:t>Pozojeva</a:t>
            </a:r>
            <a:r>
              <a:rPr lang="sl-SI" sz="1600" dirty="0" smtClean="0"/>
              <a:t> grajska pot okoli Velenja </a:t>
            </a:r>
            <a:r>
              <a:rPr lang="sl-SI" sz="1400" dirty="0" smtClean="0"/>
              <a:t>(614 pohodnikov)</a:t>
            </a:r>
            <a:endParaRPr lang="sl-SI" sz="1400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248" y="1836244"/>
            <a:ext cx="1013617" cy="799924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247" y="2739477"/>
            <a:ext cx="1013618" cy="905547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1258768"/>
            <a:ext cx="1013618" cy="471728"/>
          </a:xfrm>
          <a:prstGeom prst="rect">
            <a:avLst/>
          </a:prstGeom>
        </p:spPr>
      </p:pic>
      <p:pic>
        <p:nvPicPr>
          <p:cNvPr id="13" name="Slika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489" y="3724500"/>
            <a:ext cx="1005497" cy="568596"/>
          </a:xfrm>
          <a:prstGeom prst="rect">
            <a:avLst/>
          </a:prstGeom>
        </p:spPr>
      </p:pic>
      <p:pic>
        <p:nvPicPr>
          <p:cNvPr id="14" name="Slika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4365104"/>
            <a:ext cx="1013618" cy="756582"/>
          </a:xfrm>
          <a:prstGeom prst="rect">
            <a:avLst/>
          </a:prstGeom>
        </p:spPr>
      </p:pic>
      <p:pic>
        <p:nvPicPr>
          <p:cNvPr id="15" name="Slika 14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" t="4173" r="9402"/>
          <a:stretch/>
        </p:blipFill>
        <p:spPr>
          <a:xfrm rot="1365124">
            <a:off x="5699595" y="1612695"/>
            <a:ext cx="1806221" cy="1314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sp>
        <p:nvSpPr>
          <p:cNvPr id="18" name="Pravokotnik 17"/>
          <p:cNvSpPr/>
          <p:nvPr/>
        </p:nvSpPr>
        <p:spPr>
          <a:xfrm>
            <a:off x="7966053" y="5229200"/>
            <a:ext cx="710403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17" name="Slika 16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>
                        <a14:foregroundMark x1="69250" y1="17413" x2="69250" y2="17413"/>
                        <a14:foregroundMark x1="7000" y1="17413" x2="7000" y2="17413"/>
                        <a14:foregroundMark x1="16750" y1="16418" x2="16750" y2="16418"/>
                        <a14:foregroundMark x1="25750" y1="19900" x2="25750" y2="19900"/>
                        <a14:foregroundMark x1="35250" y1="19403" x2="35250" y2="19403"/>
                        <a14:foregroundMark x1="45000" y1="29353" x2="45000" y2="29353"/>
                        <a14:foregroundMark x1="27750" y1="50746" x2="27750" y2="50746"/>
                        <a14:foregroundMark x1="30500" y1="45274" x2="30500" y2="45274"/>
                        <a14:foregroundMark x1="36500" y1="52239" x2="36500" y2="52239"/>
                        <a14:foregroundMark x1="77250" y1="79104" x2="77250" y2="791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229200"/>
            <a:ext cx="1003098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74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ipsa 6"/>
          <p:cNvSpPr/>
          <p:nvPr/>
        </p:nvSpPr>
        <p:spPr>
          <a:xfrm>
            <a:off x="3052624" y="2521224"/>
            <a:ext cx="1050615" cy="105346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100" dirty="0" smtClean="0"/>
              <a:t>Lokalni turistični in gostinski </a:t>
            </a:r>
            <a:r>
              <a:rPr lang="sl-SI" sz="1050" dirty="0" smtClean="0"/>
              <a:t>ponudniki</a:t>
            </a:r>
            <a:endParaRPr lang="sl-SI" sz="1050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POVEZOVANJE</a:t>
            </a: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103239" y="1769590"/>
            <a:ext cx="4933257" cy="4971778"/>
          </a:xfrm>
        </p:spPr>
        <p:txBody>
          <a:bodyPr>
            <a:noAutofit/>
          </a:bodyPr>
          <a:lstStyle/>
          <a:p>
            <a:r>
              <a:rPr lang="sl-SI" sz="1800" dirty="0" smtClean="0"/>
              <a:t>Sodelovanje s </a:t>
            </a:r>
            <a:r>
              <a:rPr lang="sl-SI" sz="1800" dirty="0"/>
              <a:t>Turistično zvezo </a:t>
            </a:r>
            <a:r>
              <a:rPr lang="sl-SI" sz="1800" dirty="0" smtClean="0"/>
              <a:t>Velenje in njenimi društvi</a:t>
            </a:r>
          </a:p>
          <a:p>
            <a:pPr marL="0" indent="0">
              <a:buNone/>
            </a:pPr>
            <a:r>
              <a:rPr lang="sl-SI" sz="1400" dirty="0" smtClean="0"/>
              <a:t>Ena redkih občin v Sloveniji, ki imamo sodelovanje izjemno dobro organizirano</a:t>
            </a:r>
          </a:p>
          <a:p>
            <a:r>
              <a:rPr lang="sl-SI" sz="1800" dirty="0" smtClean="0"/>
              <a:t>Sodelovanje z lokalnimi turističnimi ponudniki: </a:t>
            </a:r>
            <a:endParaRPr lang="sl-SI" sz="1800" dirty="0"/>
          </a:p>
          <a:p>
            <a:pPr marL="0" indent="0">
              <a:buNone/>
            </a:pPr>
            <a:r>
              <a:rPr lang="sl-SI" sz="1400" dirty="0" smtClean="0"/>
              <a:t>Muzej premogovništva Slovenije, Mladinski center Velenje, </a:t>
            </a:r>
            <a:r>
              <a:rPr lang="sl-SI" sz="1400" dirty="0" err="1" smtClean="0"/>
              <a:t>Wellnes</a:t>
            </a:r>
            <a:r>
              <a:rPr lang="sl-SI" sz="1400" dirty="0" smtClean="0"/>
              <a:t> center </a:t>
            </a:r>
            <a:r>
              <a:rPr lang="sl-SI" sz="1400" dirty="0" err="1" smtClean="0"/>
              <a:t>Galactica</a:t>
            </a:r>
            <a:r>
              <a:rPr lang="sl-SI" sz="1400" dirty="0" smtClean="0"/>
              <a:t>, </a:t>
            </a:r>
            <a:r>
              <a:rPr lang="sl-SI" sz="1400" dirty="0"/>
              <a:t>Festival </a:t>
            </a:r>
            <a:r>
              <a:rPr lang="sl-SI" sz="1400" dirty="0" smtClean="0"/>
              <a:t>Velenje, Gorenje Gostinstvo, Gost, ŠRZ Rdeča dvorana, Hotel Razgoršek …</a:t>
            </a:r>
          </a:p>
          <a:p>
            <a:r>
              <a:rPr lang="sl-SI" sz="1800" dirty="0"/>
              <a:t>Sodelovanje z RDO SAŠA in regijskimi turističnimi ponudniki </a:t>
            </a:r>
            <a:r>
              <a:rPr lang="sl-SI" sz="1600" dirty="0"/>
              <a:t>(Terme Topolšica, Golte …)</a:t>
            </a:r>
          </a:p>
          <a:p>
            <a:r>
              <a:rPr lang="sl-SI" sz="1800" dirty="0" smtClean="0"/>
              <a:t>Sodelovanje s SPIRIT Slovenija</a:t>
            </a:r>
          </a:p>
          <a:p>
            <a:r>
              <a:rPr lang="sl-SI" sz="1800" dirty="0" smtClean="0"/>
              <a:t>Izvedba </a:t>
            </a:r>
            <a:r>
              <a:rPr lang="sl-SI" sz="1800" dirty="0"/>
              <a:t>okrogle mize na temo </a:t>
            </a:r>
            <a:r>
              <a:rPr lang="sl-SI" sz="1800" dirty="0" smtClean="0"/>
              <a:t>sodelovanja </a:t>
            </a:r>
            <a:r>
              <a:rPr lang="sl-SI" sz="1800" dirty="0"/>
              <a:t>v </a:t>
            </a:r>
            <a:r>
              <a:rPr lang="sl-SI" sz="1800" dirty="0" smtClean="0"/>
              <a:t>turizmu – „Izziv Velenja“ </a:t>
            </a:r>
          </a:p>
          <a:p>
            <a:pPr lvl="1">
              <a:buFont typeface="Wingdings" pitchFamily="2" charset="2"/>
              <a:buChar char="ü"/>
            </a:pPr>
            <a:r>
              <a:rPr lang="sl-SI" sz="1400" dirty="0" smtClean="0"/>
              <a:t>Predlogi </a:t>
            </a:r>
            <a:r>
              <a:rPr lang="sl-SI" sz="1400" dirty="0"/>
              <a:t>za boljše </a:t>
            </a:r>
            <a:r>
              <a:rPr lang="sl-SI" sz="1400" dirty="0" smtClean="0"/>
              <a:t>sodelovanje</a:t>
            </a:r>
          </a:p>
          <a:p>
            <a:pPr lvl="1">
              <a:buFont typeface="Wingdings" pitchFamily="2" charset="2"/>
              <a:buChar char="ü"/>
            </a:pPr>
            <a:r>
              <a:rPr lang="sl-SI" sz="1400" dirty="0" smtClean="0"/>
              <a:t>Rezultat: intenzivnejše sodelovanje in pridobitev novih partnerjev (</a:t>
            </a:r>
            <a:r>
              <a:rPr lang="sl-SI" sz="1400" dirty="0" err="1" smtClean="0"/>
              <a:t>Galactica</a:t>
            </a:r>
            <a:r>
              <a:rPr lang="sl-SI" sz="1400" dirty="0" smtClean="0"/>
              <a:t>, hotel Razgoršek …)</a:t>
            </a:r>
            <a:endParaRPr lang="sl-SI" sz="1400" dirty="0"/>
          </a:p>
        </p:txBody>
      </p:sp>
      <p:sp>
        <p:nvSpPr>
          <p:cNvPr id="6" name="Elipsa 5"/>
          <p:cNvSpPr/>
          <p:nvPr/>
        </p:nvSpPr>
        <p:spPr>
          <a:xfrm>
            <a:off x="1646771" y="1924789"/>
            <a:ext cx="1050615" cy="105346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400" dirty="0" smtClean="0"/>
              <a:t>TZV in društva</a:t>
            </a:r>
            <a:endParaRPr lang="sl-SI" sz="1400" dirty="0"/>
          </a:p>
        </p:txBody>
      </p:sp>
      <p:sp>
        <p:nvSpPr>
          <p:cNvPr id="8" name="Elipsa 7"/>
          <p:cNvSpPr/>
          <p:nvPr/>
        </p:nvSpPr>
        <p:spPr>
          <a:xfrm>
            <a:off x="3004134" y="4221723"/>
            <a:ext cx="1050615" cy="105346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200" dirty="0" smtClean="0"/>
              <a:t>Turistični </a:t>
            </a:r>
            <a:r>
              <a:rPr lang="sl-SI" sz="1050" dirty="0" smtClean="0"/>
              <a:t>ponudniki</a:t>
            </a:r>
            <a:r>
              <a:rPr lang="sl-SI" sz="1200" dirty="0" smtClean="0"/>
              <a:t> SAŠA regije</a:t>
            </a:r>
            <a:endParaRPr lang="sl-SI" sz="1200" dirty="0"/>
          </a:p>
        </p:txBody>
      </p:sp>
      <p:sp>
        <p:nvSpPr>
          <p:cNvPr id="9" name="Elipsa 8"/>
          <p:cNvSpPr/>
          <p:nvPr/>
        </p:nvSpPr>
        <p:spPr>
          <a:xfrm>
            <a:off x="1686899" y="4793053"/>
            <a:ext cx="1050615" cy="105346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300" dirty="0" smtClean="0"/>
              <a:t>RDO SAŠA</a:t>
            </a:r>
            <a:endParaRPr lang="sl-SI" sz="1300" dirty="0"/>
          </a:p>
        </p:txBody>
      </p:sp>
      <p:sp>
        <p:nvSpPr>
          <p:cNvPr id="10" name="Elipsa 9"/>
          <p:cNvSpPr/>
          <p:nvPr/>
        </p:nvSpPr>
        <p:spPr>
          <a:xfrm>
            <a:off x="153026" y="4221722"/>
            <a:ext cx="1050615" cy="10534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300" dirty="0" smtClean="0"/>
              <a:t>SPIRIT </a:t>
            </a:r>
            <a:r>
              <a:rPr lang="sl-SI" sz="1200" dirty="0" smtClean="0"/>
              <a:t>Slovenija</a:t>
            </a:r>
            <a:endParaRPr lang="sl-SI" sz="1200" dirty="0"/>
          </a:p>
        </p:txBody>
      </p:sp>
      <p:sp>
        <p:nvSpPr>
          <p:cNvPr id="11" name="Elipsa 10"/>
          <p:cNvSpPr/>
          <p:nvPr/>
        </p:nvSpPr>
        <p:spPr>
          <a:xfrm>
            <a:off x="198440" y="2632196"/>
            <a:ext cx="1050615" cy="1053467"/>
          </a:xfrm>
          <a:prstGeom prst="ellipse">
            <a:avLst/>
          </a:prstGeom>
          <a:solidFill>
            <a:srgbClr val="FFFF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300" dirty="0" smtClean="0"/>
              <a:t>Mediji, občani, Prijatelji Velenja  </a:t>
            </a:r>
            <a:endParaRPr lang="sl-SI" sz="1300" dirty="0"/>
          </a:p>
        </p:txBody>
      </p:sp>
      <p:cxnSp>
        <p:nvCxnSpPr>
          <p:cNvPr id="15" name="Raven puščični povezovalnik 14"/>
          <p:cNvCxnSpPr>
            <a:stCxn id="4" idx="2"/>
            <a:endCxn id="11" idx="5"/>
          </p:cNvCxnSpPr>
          <p:nvPr/>
        </p:nvCxnSpPr>
        <p:spPr>
          <a:xfrm flipH="1" flipV="1">
            <a:off x="1095196" y="3531386"/>
            <a:ext cx="569577" cy="33495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aven puščični povezovalnik 15"/>
          <p:cNvCxnSpPr>
            <a:stCxn id="4" idx="5"/>
            <a:endCxn id="8" idx="1"/>
          </p:cNvCxnSpPr>
          <p:nvPr/>
        </p:nvCxnSpPr>
        <p:spPr>
          <a:xfrm>
            <a:off x="2561529" y="4238795"/>
            <a:ext cx="596464" cy="13720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aven puščični povezovalnik 16"/>
          <p:cNvCxnSpPr>
            <a:stCxn id="4" idx="0"/>
            <a:endCxn id="6" idx="4"/>
          </p:cNvCxnSpPr>
          <p:nvPr/>
        </p:nvCxnSpPr>
        <p:spPr>
          <a:xfrm flipH="1" flipV="1">
            <a:off x="2172079" y="2978256"/>
            <a:ext cx="18002" cy="36134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aven puščični povezovalnik 17"/>
          <p:cNvCxnSpPr>
            <a:stCxn id="4" idx="6"/>
            <a:endCxn id="7" idx="3"/>
          </p:cNvCxnSpPr>
          <p:nvPr/>
        </p:nvCxnSpPr>
        <p:spPr>
          <a:xfrm flipV="1">
            <a:off x="2715388" y="3420414"/>
            <a:ext cx="491095" cy="4459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aven puščični povezovalnik 18"/>
          <p:cNvCxnSpPr>
            <a:stCxn id="4" idx="3"/>
            <a:endCxn id="10" idx="7"/>
          </p:cNvCxnSpPr>
          <p:nvPr/>
        </p:nvCxnSpPr>
        <p:spPr>
          <a:xfrm flipH="1">
            <a:off x="1049782" y="4238795"/>
            <a:ext cx="768850" cy="13720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aven puščični povezovalnik 29"/>
          <p:cNvCxnSpPr>
            <a:stCxn id="4" idx="4"/>
            <a:endCxn id="9" idx="0"/>
          </p:cNvCxnSpPr>
          <p:nvPr/>
        </p:nvCxnSpPr>
        <p:spPr>
          <a:xfrm>
            <a:off x="2190081" y="4393072"/>
            <a:ext cx="22126" cy="39998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oljeZBesedilom 38"/>
          <p:cNvSpPr txBox="1"/>
          <p:nvPr/>
        </p:nvSpPr>
        <p:spPr>
          <a:xfrm>
            <a:off x="0" y="1316087"/>
            <a:ext cx="9144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900" b="1" dirty="0"/>
              <a:t>Izreden </a:t>
            </a:r>
            <a:r>
              <a:rPr lang="sl-SI" sz="1900" b="1" dirty="0" smtClean="0"/>
              <a:t>pomen: celovita </a:t>
            </a:r>
            <a:r>
              <a:rPr lang="sl-SI" sz="1900" b="1" dirty="0"/>
              <a:t>ponudbe mesta in kandidiranja s projekti na področju </a:t>
            </a:r>
            <a:r>
              <a:rPr lang="sl-SI" sz="1900" b="1" dirty="0" smtClean="0"/>
              <a:t>turizma</a:t>
            </a:r>
            <a:endParaRPr lang="sl-SI" sz="1900" b="1" dirty="0"/>
          </a:p>
        </p:txBody>
      </p:sp>
      <p:sp>
        <p:nvSpPr>
          <p:cNvPr id="4" name="Elipsa 3"/>
          <p:cNvSpPr/>
          <p:nvPr/>
        </p:nvSpPr>
        <p:spPr>
          <a:xfrm>
            <a:off x="1664773" y="3339605"/>
            <a:ext cx="1050615" cy="105346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/>
              <a:t>MOV : TIC : 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08450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2239</TotalTime>
  <Words>1242</Words>
  <Application>Microsoft Office PowerPoint</Application>
  <PresentationFormat>Diaprojekcija na zaslonu (4:3)</PresentationFormat>
  <Paragraphs>206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12</vt:i4>
      </vt:variant>
    </vt:vector>
  </HeadingPairs>
  <TitlesOfParts>
    <vt:vector size="13" baseType="lpstr">
      <vt:lpstr>Officeova tema</vt:lpstr>
      <vt:lpstr> </vt:lpstr>
      <vt:lpstr>ZAPOSLITVENA STRUKTURA V LETU 2013</vt:lpstr>
      <vt:lpstr>1. INFORMIRANJE (365 DNI V LETU)</vt:lpstr>
      <vt:lpstr>2. RAZVOJ</vt:lpstr>
      <vt:lpstr>2. RAZVOJ</vt:lpstr>
      <vt:lpstr>2. RAZVOJ</vt:lpstr>
      <vt:lpstr>2. RAZVOJ</vt:lpstr>
      <vt:lpstr>3. SKRBNIŠTVO</vt:lpstr>
      <vt:lpstr>4. POVEZOVANJE</vt:lpstr>
      <vt:lpstr>5. PROMOCIJA IN PRODAJA</vt:lpstr>
      <vt:lpstr>5. PROMOCIJA IN PRODAJA</vt:lpstr>
      <vt:lpstr>PowerPointova predstavitev</vt:lpstr>
    </vt:vector>
  </TitlesOfParts>
  <Company>Mestna obcina Velenje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Filipovič Olivera</dc:creator>
  <cp:lastModifiedBy>Gaberšek Urška</cp:lastModifiedBy>
  <cp:revision>218</cp:revision>
  <cp:lastPrinted>2014-02-12T07:22:32Z</cp:lastPrinted>
  <dcterms:created xsi:type="dcterms:W3CDTF">2013-03-06T10:53:37Z</dcterms:created>
  <dcterms:modified xsi:type="dcterms:W3CDTF">2014-03-04T13:35:45Z</dcterms:modified>
</cp:coreProperties>
</file>