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66" r:id="rId5"/>
    <p:sldId id="273" r:id="rId6"/>
    <p:sldId id="267" r:id="rId7"/>
    <p:sldId id="268" r:id="rId8"/>
    <p:sldId id="259" r:id="rId9"/>
    <p:sldId id="269" r:id="rId10"/>
    <p:sldId id="270" r:id="rId11"/>
    <p:sldId id="274" r:id="rId12"/>
    <p:sldId id="271" r:id="rId13"/>
    <p:sldId id="272" r:id="rId14"/>
  </p:sldIdLst>
  <p:sldSz cx="9144000" cy="6858000" type="screen4x3"/>
  <p:notesSz cx="9926638" cy="67976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E7FBA7"/>
    <a:srgbClr val="000000"/>
    <a:srgbClr val="FFFF66"/>
    <a:srgbClr val="77933C"/>
    <a:srgbClr val="FFFFCC"/>
    <a:srgbClr val="7BBF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8" autoAdjust="0"/>
    <p:restoredTop sz="94660"/>
  </p:normalViewPr>
  <p:slideViewPr>
    <p:cSldViewPr>
      <p:cViewPr>
        <p:scale>
          <a:sx n="100" d="100"/>
          <a:sy n="10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D0C16-3006-44B5-A126-35D5C2E92A4F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034BF-3BCE-401F-9C33-20E03192ADD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9208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8454D-EC83-4341-B4C7-2D96E0AD952B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8DC3D-499C-4CC6-94E5-C1B0B480E6A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6460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94" t="24838" b="19345"/>
          <a:stretch/>
        </p:blipFill>
        <p:spPr>
          <a:xfrm>
            <a:off x="8448210" y="476673"/>
            <a:ext cx="660294" cy="78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484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697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066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38425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070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4278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9842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17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560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395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75319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713BC-4D32-4EB2-ADB0-A67860CE0169}" type="datetimeFigureOut">
              <a:rPr lang="sl-SI" smtClean="0"/>
              <a:t>7.3.2014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7A51D-B05F-4163-8B8C-E51CB77B35E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1718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12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34.jpeg"/><Relationship Id="rId5" Type="http://schemas.openxmlformats.org/officeDocument/2006/relationships/image" Target="../media/image31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otnik 9"/>
          <p:cNvSpPr/>
          <p:nvPr/>
        </p:nvSpPr>
        <p:spPr>
          <a:xfrm>
            <a:off x="0" y="260648"/>
            <a:ext cx="9144000" cy="6336704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40177" y="0"/>
            <a:ext cx="8132621" cy="3744416"/>
          </a:xfrm>
          <a:ln>
            <a:noFill/>
          </a:ln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sl-SI" sz="36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ZA </a:t>
            </a:r>
            <a:r>
              <a:rPr lang="sl-SI" sz="3600" b="1" dirty="0">
                <a:ln w="3175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IZBOLJŠANJE ŽIVLJENJA INVALIDOV</a:t>
            </a:r>
            <a:r>
              <a:rPr lang="sl-SI" sz="36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 </a:t>
            </a:r>
            <a:r>
              <a:rPr lang="sl-SI" sz="3600" b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 </a:t>
            </a:r>
            <a:br>
              <a:rPr lang="sl-SI" sz="3600" b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sz="3600" b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</a:t>
            </a:r>
            <a:r>
              <a:rPr lang="sl-SI" sz="36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OBDOBJE </a:t>
            </a:r>
            <a:r>
              <a:rPr lang="sl-SI" sz="3600" b="1" dirty="0" smtClean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2014-2017</a:t>
            </a:r>
            <a:r>
              <a:rPr lang="sl-SI" sz="3600" dirty="0">
                <a:ln w="3175">
                  <a:solidFill>
                    <a:sysClr val="windowText" lastClr="000000"/>
                  </a:solidFill>
                </a:ln>
              </a:rPr>
              <a:t/>
            </a:r>
            <a:br>
              <a:rPr lang="sl-SI" sz="3600" dirty="0">
                <a:ln w="3175">
                  <a:solidFill>
                    <a:sysClr val="windowText" lastClr="000000"/>
                  </a:solidFill>
                </a:ln>
              </a:rPr>
            </a:br>
            <a:r>
              <a:rPr lang="sl-SI" sz="3500" dirty="0" smtClean="0">
                <a:ln w="3175">
                  <a:solidFill>
                    <a:sysClr val="windowText" lastClr="000000"/>
                  </a:solidFill>
                </a:ln>
                <a:latin typeface="Candara" pitchFamily="34" charset="0"/>
              </a:rPr>
              <a:t/>
            </a:r>
            <a:br>
              <a:rPr lang="sl-SI" sz="3500" dirty="0" smtClean="0">
                <a:ln w="3175">
                  <a:solidFill>
                    <a:sysClr val="windowText" lastClr="000000"/>
                  </a:solidFill>
                </a:ln>
                <a:latin typeface="Candara" pitchFamily="34" charset="0"/>
              </a:rPr>
            </a:br>
            <a:endParaRPr lang="sl-SI" sz="3500" dirty="0">
              <a:ln w="3175">
                <a:solidFill>
                  <a:sysClr val="windowText" lastClr="000000"/>
                </a:solidFill>
              </a:ln>
              <a:latin typeface="Candar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9" t="18160" r="37294"/>
          <a:stretch/>
        </p:blipFill>
        <p:spPr>
          <a:xfrm rot="20948134">
            <a:off x="680631" y="2456130"/>
            <a:ext cx="2003427" cy="2892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" t="7428"/>
          <a:stretch/>
        </p:blipFill>
        <p:spPr>
          <a:xfrm rot="344388">
            <a:off x="2627783" y="2545844"/>
            <a:ext cx="3757409" cy="271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3641">
            <a:off x="5917860" y="3000787"/>
            <a:ext cx="2915963" cy="1936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sp>
        <p:nvSpPr>
          <p:cNvPr id="8" name="Pravokotnik 7"/>
          <p:cNvSpPr/>
          <p:nvPr/>
        </p:nvSpPr>
        <p:spPr>
          <a:xfrm>
            <a:off x="4445611" y="563042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sl-SI" sz="2200" b="1" dirty="0"/>
              <a:t>Urad za družbene dejavnosti </a:t>
            </a:r>
          </a:p>
          <a:p>
            <a:pPr algn="r"/>
            <a:r>
              <a:rPr lang="sl-SI" sz="2200" b="1" dirty="0"/>
              <a:t>Drago MARTINŠEK, univ. dipl. soc</a:t>
            </a:r>
            <a:r>
              <a:rPr lang="sl-SI" sz="2200" b="1" dirty="0" smtClean="0"/>
              <a:t>.</a:t>
            </a:r>
            <a:endParaRPr lang="sl-SI" sz="2200" b="1" dirty="0"/>
          </a:p>
        </p:txBody>
      </p:sp>
      <p:sp>
        <p:nvSpPr>
          <p:cNvPr id="9" name="Pravokotnik 8"/>
          <p:cNvSpPr/>
          <p:nvPr/>
        </p:nvSpPr>
        <p:spPr>
          <a:xfrm>
            <a:off x="572737" y="5892033"/>
            <a:ext cx="131221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sl-SI" b="1" dirty="0"/>
              <a:t>Marec 2014</a:t>
            </a:r>
          </a:p>
        </p:txBody>
      </p:sp>
    </p:spTree>
    <p:extLst>
      <p:ext uri="{BB962C8B-B14F-4D97-AF65-F5344CB8AC3E}">
        <p14:creationId xmlns:p14="http://schemas.microsoft.com/office/powerpoint/2010/main" val="18331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442044"/>
            <a:ext cx="8229600" cy="6525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Materialna, finančna in vsebinska podpora delovanju invalidskih organizacij in posvetovanje pri odločanju o invalidskih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zadevah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4 ukrepi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uporaba prostorov in dvoran za namen prireditev s področja invalidnosti, sofinanciranje programov in projektov s področja invalidskega varstva ter športa invalidov in sofinanciranje zaposlitev invalidov preko javnih del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MOV – Urad za družbene dejavnosti, invalidske organizacije, društva, Zavod RS za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zaposlovanje</a:t>
            </a:r>
            <a:endParaRPr lang="sl-SI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17032"/>
            <a:ext cx="3478702" cy="23263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03224"/>
            <a:ext cx="3528392" cy="23596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46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" name="Pravokotnik 3"/>
          <p:cNvSpPr/>
          <p:nvPr/>
        </p:nvSpPr>
        <p:spPr>
          <a:xfrm>
            <a:off x="611560" y="465841"/>
            <a:ext cx="792088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15. Usposabljanje strokovnega kadra za komuniciranje in neposredno delo z osebami s posebnimi potrebami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5 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osveščanje in usposabljanje strokovnega kadra za delo z osebami s posebnimi potrebami,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izvedba izobraževanja za komunikacijo v znakovnem jeziku za lokalne turistične vodnike in zaposlene v turizmu, zagotovitev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usposabljanja za zaposlene za uporabo znakovnega jezika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spodbujanje javnih institucij, da bi usposobili vsaj enega zaposlenega za komunikacijo v znakovnem jeziku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...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državne in lokalne ustanove, zavodi, CSD, Lekarna Velenje, ZD Velenje, TIC Velenje, MOV – Urad za družbene dejavnosti, društvo Premiki</a:t>
            </a:r>
            <a:endParaRPr lang="sl-SI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17141" b="30544"/>
          <a:stretch/>
        </p:blipFill>
        <p:spPr>
          <a:xfrm>
            <a:off x="6444208" y="4515242"/>
            <a:ext cx="2448272" cy="20154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Slika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" t="15224" r="7187"/>
          <a:stretch/>
        </p:blipFill>
        <p:spPr>
          <a:xfrm>
            <a:off x="235099" y="4495800"/>
            <a:ext cx="2752725" cy="20295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Slika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12396" r="13438"/>
          <a:stretch/>
        </p:blipFill>
        <p:spPr>
          <a:xfrm>
            <a:off x="3219822" y="4513318"/>
            <a:ext cx="3008362" cy="20173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28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23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16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Spremljanje in ugotavljanje učinkov sprejetih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ukrepov 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za osebe s posebnimi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potrebami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Ukrep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Oblikovanje sistema spremljanja učinkov ukrepov projekta „Občina po meri invalidov“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MOV – Urad za družbene dejavnosti, Svet za invalide MOV, Medobčinsko društvo invalidov Šaleške doline Velenje</a:t>
            </a:r>
          </a:p>
          <a:p>
            <a:pPr marL="0" indent="0">
              <a:buNone/>
            </a:pPr>
            <a:endParaRPr lang="sl-SI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17. Mednarodno sodelovanje občine in invalidskih organizacij v občini na področju invalidskega varstva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4 ukrepi: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spodbujanje izmenjave dobrih praks z različnih področij življenja, sodelovanje z avstrijskimi invalidskimi organizacijami, sodelovanje z Brusljem, mednarodna konferenca Skupnost po meri invalidov, podporno zaposlovanje 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MOV, invalidske organizacije, društva, Združenje multiple skleroze Slovenije – podružnica SAŠA Velenje,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Inštitut</a:t>
            </a:r>
            <a:endParaRPr lang="sl-SI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9"/>
          <a:stretch/>
        </p:blipFill>
        <p:spPr>
          <a:xfrm>
            <a:off x="3275856" y="2492896"/>
            <a:ext cx="2520280" cy="13422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Slika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4"/>
          <a:stretch/>
        </p:blipFill>
        <p:spPr>
          <a:xfrm>
            <a:off x="5940152" y="2492896"/>
            <a:ext cx="2519620" cy="13422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48"/>
          <a:stretch/>
        </p:blipFill>
        <p:spPr>
          <a:xfrm>
            <a:off x="936104" y="2497088"/>
            <a:ext cx="2195736" cy="13380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46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sp>
        <p:nvSpPr>
          <p:cNvPr id="6" name="Naslov 1"/>
          <p:cNvSpPr txBox="1">
            <a:spLocks/>
          </p:cNvSpPr>
          <p:nvPr/>
        </p:nvSpPr>
        <p:spPr>
          <a:xfrm>
            <a:off x="251417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5000" b="1" dirty="0" smtClean="0">
                <a:solidFill>
                  <a:srgbClr val="C00000"/>
                </a:solidFill>
              </a:rPr>
              <a:t>Hvala za pozornost!</a:t>
            </a:r>
            <a:endParaRPr lang="sl-SI" sz="5000" b="1" dirty="0">
              <a:solidFill>
                <a:srgbClr val="C00000"/>
              </a:solidFill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988">
            <a:off x="5279540" y="1596570"/>
            <a:ext cx="3542683" cy="2356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4293">
            <a:off x="623318" y="1550207"/>
            <a:ext cx="3784729" cy="2448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9092">
            <a:off x="1969702" y="3944951"/>
            <a:ext cx="2322501" cy="2053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705">
            <a:off x="4919706" y="3900482"/>
            <a:ext cx="3384376" cy="1903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327"/>
          <a:stretch/>
        </p:blipFill>
        <p:spPr>
          <a:xfrm>
            <a:off x="3275856" y="2352922"/>
            <a:ext cx="2783185" cy="2116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39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0" y="260648"/>
            <a:ext cx="9144000" cy="6336704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sl-SI" sz="3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Zakaj program?</a:t>
            </a:r>
            <a:endParaRPr lang="sl-SI" sz="35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67544" y="1124744"/>
            <a:ext cx="8424936" cy="237626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MOV je od leta 2004 </a:t>
            </a:r>
            <a:r>
              <a:rPr lang="sl-SI" sz="2000" b="1" dirty="0">
                <a:latin typeface="Arial" pitchFamily="34" charset="0"/>
                <a:ea typeface="Tahoma" pitchFamily="34" charset="0"/>
                <a:cs typeface="Arial" pitchFamily="34" charset="0"/>
              </a:rPr>
              <a:t>»Občina po meri invalidov«,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zato je njena obveza, da vsaka štiri leta pripravi program za izboljšanje življenja invalidov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v MOV. </a:t>
            </a:r>
            <a:endParaRPr lang="sl-SI" sz="2000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Prvi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program za izboljšanje življenja invalidov v MOV je veljal za obdobje 2005-2009, drugi za obdobje 2010-2013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 V kolikor želi občina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obdržati listino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Občina po meri invalidov, mora sprejeti nov akcijski program za naslednje štiriletno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obdobje.</a:t>
            </a: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r="9625"/>
          <a:stretch/>
        </p:blipFill>
        <p:spPr>
          <a:xfrm>
            <a:off x="5436096" y="3573016"/>
            <a:ext cx="3388245" cy="27363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Pravokotnik 7"/>
          <p:cNvSpPr/>
          <p:nvPr/>
        </p:nvSpPr>
        <p:spPr>
          <a:xfrm>
            <a:off x="467544" y="3632448"/>
            <a:ext cx="4824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Izpolnjevanje obveznosti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iz programa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nadzorujeta </a:t>
            </a:r>
            <a:r>
              <a:rPr lang="sl-SI" sz="2000" b="1" dirty="0">
                <a:latin typeface="Arial" pitchFamily="34" charset="0"/>
                <a:ea typeface="Tahoma" pitchFamily="34" charset="0"/>
                <a:cs typeface="Arial" pitchFamily="34" charset="0"/>
              </a:rPr>
              <a:t>Svet za invalide MOV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, ki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je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bil ustanovljen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leta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2005 in </a:t>
            </a:r>
            <a:r>
              <a:rPr lang="sl-SI" sz="2000" b="1" dirty="0">
                <a:latin typeface="Arial" pitchFamily="34" charset="0"/>
                <a:ea typeface="Tahoma" pitchFamily="34" charset="0"/>
                <a:cs typeface="Arial" pitchFamily="34" charset="0"/>
              </a:rPr>
              <a:t>delovna </a:t>
            </a:r>
            <a:r>
              <a:rPr lang="sl-SI" sz="20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skupina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znotraj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projekta, katere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naloge so tudi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povezovanje in vzdrževanje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podporne </a:t>
            </a:r>
            <a:r>
              <a:rPr lang="sl-SI" sz="2000" dirty="0">
                <a:latin typeface="Arial" pitchFamily="34" charset="0"/>
                <a:ea typeface="Tahoma" pitchFamily="34" charset="0"/>
                <a:cs typeface="Arial" pitchFamily="34" charset="0"/>
              </a:rPr>
              <a:t>mreže za invalide, </a:t>
            </a:r>
            <a:r>
              <a:rPr lang="sl-SI" sz="20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organizacija strokovnih konferenc in omizij ter prenos dobrih praks v lokalno okolje.     </a:t>
            </a:r>
            <a:endParaRPr lang="sl-SI" sz="2000" dirty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0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67544" y="620688"/>
            <a:ext cx="8496944" cy="5256584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Osveščanje 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 informiranje javnosti o invalidski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problematiki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25 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osveščanje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delodajalcev o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                                                    zakonodaji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s področja zaposlovanja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invalidov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osveščanje javnosti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informiranje                                                     invalidov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izdaja Vodnika za invalide,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predavanja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o pravicah invalidov, … </a:t>
            </a:r>
            <a:endParaRPr lang="sl-SI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Zavod RS za zaposlovanje, Območna služba Velenje, MOV – Urad za družbene dejavnosti, Svet za invalide, društva invalidov,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Inštitut, ZPIZ – Izpostava Velenje, CSD, TIC Velenje, Galerija Velenje, Muzej Velenje, krajevne skupnosti, Ljudska univerza Velenje</a:t>
            </a:r>
          </a:p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Rehabilitacijski 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programi </a:t>
            </a:r>
            <a:endParaRPr lang="sl-SI" sz="2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10 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ukrepov: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zaposlitvena rehabilitacija, socialno podjetje, skupine za samopomoč, specialistična obravnava otrok in mladostnikov z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oviranostmi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center za obravnavo avtizma, …</a:t>
            </a:r>
            <a:endParaRPr lang="sl-SI" sz="2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Zavod RS za zaposlovanje,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Območna služba Velenje, </a:t>
            </a:r>
            <a:r>
              <a:rPr lang="sl-SI" sz="2000" dirty="0" err="1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Inštitut, MOV, Združenje multiple skleroze Slovenije – podružnica SAŠA Velenje, CSD,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ZPIZ – Izpostava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Velenje, CVIU Velenje</a:t>
            </a:r>
            <a:endParaRPr lang="sl-SI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lang="sl-SI" sz="3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Ukrepi</a:t>
            </a:r>
            <a:endParaRPr lang="sl-SI" sz="35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" t="15748"/>
          <a:stretch/>
        </p:blipFill>
        <p:spPr>
          <a:xfrm>
            <a:off x="5868144" y="1268760"/>
            <a:ext cx="2813248" cy="169554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88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260648"/>
            <a:ext cx="8579296" cy="6453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Strokovno-podporne storitve in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programi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19 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dnevni center in stanovanjska skupina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 osebe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s težavami v duševnem zdravju,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posvetovalnica, stanovanjska        skupina za invalide, osebna asistenca, …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MOV – Urad za družbene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dejavnosti, invalidske organizacije, društva,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Inštitut, CSD, MC Velenje, Društvo Sožitje, Lekarna Velenje, VDC SAŠA, zaposlitveni centri</a:t>
            </a:r>
            <a:endParaRPr lang="sl-SI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Dostopnost grajenega okolja, informacij in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prevozov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46 ukrepov: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skrb za urejene ceste in ostale javne površine, izgradnja in posodobitev infrastrukture, indukcijske zanke, izgradnja neprofitnih stanovanj,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…</a:t>
            </a:r>
            <a:endParaRPr lang="sl-SI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09865"/>
            <a:ext cx="3035829" cy="170765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Slika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8"/>
          <a:stretch/>
        </p:blipFill>
        <p:spPr>
          <a:xfrm>
            <a:off x="6101605" y="4496363"/>
            <a:ext cx="2819400" cy="17211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4"/>
          <a:stretch/>
        </p:blipFill>
        <p:spPr>
          <a:xfrm>
            <a:off x="3419872" y="4509865"/>
            <a:ext cx="2485628" cy="170765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88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" name="Pravokotnik 3"/>
          <p:cNvSpPr/>
          <p:nvPr/>
        </p:nvSpPr>
        <p:spPr>
          <a:xfrm>
            <a:off x="467544" y="382012"/>
            <a:ext cx="8208912" cy="4008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</a:t>
            </a:r>
            <a:r>
              <a:rPr lang="sl-SI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MOV – Urad za komunalne dejavnosti, Urad za urejanje prostora, Medobčinska inšpekcija, redarstvo in varstvo okolja,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 ŠCV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, Galerija Velenje, Muzej Velenje, DVO, TIC, …</a:t>
            </a:r>
          </a:p>
          <a:p>
            <a:pPr>
              <a:lnSpc>
                <a:spcPct val="150000"/>
              </a:lnSpc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5. Vzgoja in izobraževanje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16 ukrepov: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 osveščanje otrok in mladine o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invalidski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problematiki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učna pomoč invalidnim osebam v času izobraževanja in financiranje spremljevalcev predšolskih in osnovnošolskih otrok s posebnimi potrebami,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izobraževanje zaposlenih za delo z invalidi,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</a:t>
            </a:r>
            <a:r>
              <a:rPr lang="sl-SI" sz="2000" b="1" dirty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Vzgojni in izobraževalni zavodi v MOV, invalidske  organizacije, društva, MOV – Urad za družbene dejavnosti, ŠCV, Galerija Velenje, Ljudska univerza Velenje, </a:t>
            </a:r>
            <a:r>
              <a:rPr lang="sl-SI" sz="2000" dirty="0" err="1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 Inštitut</a:t>
            </a:r>
          </a:p>
          <a:p>
            <a:pPr marL="342900" indent="-342900">
              <a:buFont typeface="Wingdings" pitchFamily="2" charset="2"/>
              <a:buChar char="Ø"/>
            </a:pPr>
            <a:endParaRPr lang="sl-SI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7"/>
          <a:stretch/>
        </p:blipFill>
        <p:spPr>
          <a:xfrm>
            <a:off x="1005533" y="4221088"/>
            <a:ext cx="3650300" cy="1930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31" y="4221088"/>
            <a:ext cx="2881753" cy="1930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47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323528" y="188640"/>
            <a:ext cx="8579296" cy="604867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Delo, zaposlitev, materialna in socialna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varnost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18 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promoviranje aktivne politike zaposlovanja,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    sodelovanje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na zaposlitvenih razgovorih, opozarjanje pristojnih služb na ovire pri zaposlovanju invalidov, socialni inkubator, …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Zavod RS za zaposlovanje, Območna služba Velenje, Premogovnik Velenje, Galerija Velenje, Muzej Velenje, MOV, Svet za invalide MOV,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Inštitut, CVIU, VDC SAŠA, RRA </a:t>
            </a: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l-SI" sz="2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l-SI" sz="23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69"/>
          <a:stretch/>
        </p:blipFill>
        <p:spPr>
          <a:xfrm>
            <a:off x="827584" y="2918363"/>
            <a:ext cx="2821902" cy="14467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" b="21649"/>
          <a:stretch/>
        </p:blipFill>
        <p:spPr>
          <a:xfrm>
            <a:off x="4139952" y="2918363"/>
            <a:ext cx="1665932" cy="14467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7"/>
          <a:stretch/>
        </p:blipFill>
        <p:spPr>
          <a:xfrm>
            <a:off x="6228183" y="2918363"/>
            <a:ext cx="2304257" cy="14467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Pravokotnik 7"/>
          <p:cNvSpPr/>
          <p:nvPr/>
        </p:nvSpPr>
        <p:spPr>
          <a:xfrm>
            <a:off x="400918" y="4363214"/>
            <a:ext cx="8131522" cy="2162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7. Družinsko življenje in spoštovanje osebne 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integritete</a:t>
            </a:r>
            <a:endParaRPr lang="sl-SI" sz="23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2 ukrepa: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osveščanje javnosti o družinskem življenju invalidov in izvajanje različnih aktivnosti za ohranjanje psihofizičnega zdravja v družinah z osebami z motnjo v duševnem razvoju.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MOV – Svet za invalide, invalidske organizacije, društvo Sožitje Velenje</a:t>
            </a:r>
          </a:p>
        </p:txBody>
      </p:sp>
    </p:spTree>
    <p:extLst>
      <p:ext uri="{BB962C8B-B14F-4D97-AF65-F5344CB8AC3E}">
        <p14:creationId xmlns:p14="http://schemas.microsoft.com/office/powerpoint/2010/main" val="2788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260648"/>
            <a:ext cx="8579296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8. Skrb za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zdravje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11 ukrepov: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predavanja, izobraževanja, okrogle mize na temo    zdravja, pravica do družinskega pomočnika, dostopnost do    telefonskih naročil pri zdravnikih po SMS sporočilu, …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ZD Velenje,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Integra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Inštitut, CSD, MOV – Urad za družbene dejavnosti, OZ RK Velenje, Društvo invalid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Konovo</a:t>
            </a: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9.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Kultura</a:t>
            </a:r>
          </a:p>
          <a:p>
            <a:pPr>
              <a:buFont typeface="Wingdings" pitchFamily="2" charset="2"/>
              <a:buChar char="Ø"/>
            </a:pPr>
            <a:endParaRPr lang="sl-SI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sl-SI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Galerija Velenje, Muzej Velenje, MOV, DVO, društvo Invalid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Konovo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društvo Sožitje, Knjižnica Velenje, invalidske organizacije, društva, izvajalci kulturnih prireditev</a:t>
            </a:r>
            <a:endParaRPr lang="sl-SI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600" y="3025989"/>
            <a:ext cx="3090608" cy="205919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Pravokotnik 5"/>
          <p:cNvSpPr/>
          <p:nvPr/>
        </p:nvSpPr>
        <p:spPr>
          <a:xfrm>
            <a:off x="467543" y="2928457"/>
            <a:ext cx="53214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28 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tipni tlorisi zbirk v Galeriji in Muzeju Velenje, prilagojena vodstva po razstavah za slepe in slabovidne ter osebe z motnjo v duševnem razvoju, dostopnost avdiovizualnih vsebin za gluhe in naglušne, slepe in slabovidne, tolmači, dostopnost do kulturnih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prireditev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za invalide</a:t>
            </a:r>
          </a:p>
        </p:txBody>
      </p:sp>
      <p:sp>
        <p:nvSpPr>
          <p:cNvPr id="7" name="PoljeZBesedilom 6"/>
          <p:cNvSpPr txBox="1"/>
          <p:nvPr/>
        </p:nvSpPr>
        <p:spPr>
          <a:xfrm>
            <a:off x="6172440" y="5075892"/>
            <a:ext cx="272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dirty="0" smtClean="0"/>
              <a:t>Primer tipne makete</a:t>
            </a:r>
            <a:endParaRPr lang="sl-SI" i="1" dirty="0"/>
          </a:p>
        </p:txBody>
      </p:sp>
    </p:spTree>
    <p:extLst>
      <p:ext uri="{BB962C8B-B14F-4D97-AF65-F5344CB8AC3E}">
        <p14:creationId xmlns:p14="http://schemas.microsoft.com/office/powerpoint/2010/main" val="27880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23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10. Šport in rekreacija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13 ukrepov: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izobraževanje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strokovnega kadra za potrebe invalidskega rekreativnega športa, </a:t>
            </a:r>
            <a:r>
              <a:rPr lang="sl-SI" sz="2000" dirty="0">
                <a:latin typeface="Arial" pitchFamily="34" charset="0"/>
                <a:cs typeface="Arial" pitchFamily="34" charset="0"/>
              </a:rPr>
              <a:t>prilagoditve športnih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vsebin za invalide, spremstvo na sprehodih težje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pokretnim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 starostnikom in invalidom, …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MOV, izvajalci športnih aktivnosti, invalidske organizacije in društva, Svet za invalide MOV, Združenje multiple skleroze Slovenije – podružnica SAŠA Velenje, DVO, društvo Invalid </a:t>
            </a:r>
            <a:r>
              <a:rPr lang="sl-SI" sz="2000" dirty="0" err="1" smtClean="0">
                <a:latin typeface="Arial" pitchFamily="34" charset="0"/>
                <a:cs typeface="Arial" pitchFamily="34" charset="0"/>
              </a:rPr>
              <a:t>Konovo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, društvo Sožitje Velenje, plavalni klub Velenje</a:t>
            </a: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l-SI" sz="2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sl-SI" sz="23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Vera in duhovna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oskrba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2 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ukrepa: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zagotavljanje dostopnosti do duhovne oskrbe, dostopnost do cerkvenih objektov 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verske ustanove, invalidske organizacije in društva</a:t>
            </a:r>
          </a:p>
          <a:p>
            <a:pPr marL="0" indent="0">
              <a:buNone/>
            </a:pPr>
            <a:endParaRPr lang="sl-SI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0"/>
          <a:stretch/>
        </p:blipFill>
        <p:spPr>
          <a:xfrm>
            <a:off x="467544" y="3358558"/>
            <a:ext cx="2691239" cy="15106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8" b="15838"/>
          <a:stretch/>
        </p:blipFill>
        <p:spPr>
          <a:xfrm>
            <a:off x="5796136" y="3358558"/>
            <a:ext cx="2892483" cy="15106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Slika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6" t="22500" r="5686"/>
          <a:stretch/>
        </p:blipFill>
        <p:spPr>
          <a:xfrm>
            <a:off x="3419872" y="3358557"/>
            <a:ext cx="2160240" cy="15219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46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/>
        </p:nvSpPr>
        <p:spPr>
          <a:xfrm>
            <a:off x="0" y="188640"/>
            <a:ext cx="9144000" cy="6480720"/>
          </a:xfrm>
          <a:prstGeom prst="rect">
            <a:avLst/>
          </a:prstGeom>
          <a:solidFill>
            <a:srgbClr val="E7FBA7">
              <a:alpha val="4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grada vsebine 4"/>
          <p:cNvSpPr>
            <a:spLocks noGrp="1"/>
          </p:cNvSpPr>
          <p:nvPr>
            <p:ph idx="1"/>
          </p:nvPr>
        </p:nvSpPr>
        <p:spPr>
          <a:xfrm>
            <a:off x="457200" y="573509"/>
            <a:ext cx="8229600" cy="6323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12. Vključenost invalidov v oblikovanje politike in načrtovanje invalidskega varstva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4 ukrepi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zagotavljanje prilagojenih volilnih mest, informiranje invalidov v prilagojeni tehniki, spodbujanje in zagotavljanje sodelovanja pri pripravi občinskih dokumentov, povezovanje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Nosilci: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Republika Slovenija, MOV – Urad za družbene dejavnosti, Svet za invalide, invalidske organizacije in društva, Medobčinsko društvo gluhih in naglušnih Velenje</a:t>
            </a:r>
          </a:p>
          <a:p>
            <a:pPr marL="0" indent="0">
              <a:buNone/>
            </a:pP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Akti občine, ki urejajo vprašanja za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uresničevanje </a:t>
            </a:r>
            <a:r>
              <a:rPr lang="sl-SI" sz="23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pravic </a:t>
            </a:r>
            <a:r>
              <a:rPr lang="sl-SI" sz="2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invalidov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>
                <a:latin typeface="Arial" pitchFamily="34" charset="0"/>
                <a:cs typeface="Arial" pitchFamily="34" charset="0"/>
              </a:rPr>
              <a:t>2 ukrepa</a:t>
            </a: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vključevanje invalidov v pripravo                                   občinskih aktov, ki se nanašajo na vprašanja                                        invalidov, izpolnjevanje določil Zakona o                                                             javnem naročanju pri javnih razpisih za male                                                                                                      in velike vrednosti ali pri zbiranju ponudb</a:t>
            </a:r>
          </a:p>
          <a:p>
            <a:pPr>
              <a:buFont typeface="Wingdings" pitchFamily="2" charset="2"/>
              <a:buChar char="Ø"/>
            </a:pPr>
            <a:r>
              <a:rPr lang="sl-SI" sz="2000" b="1" dirty="0" smtClean="0">
                <a:latin typeface="Arial" pitchFamily="34" charset="0"/>
                <a:cs typeface="Arial" pitchFamily="34" charset="0"/>
              </a:rPr>
              <a:t>Nosilca: </a:t>
            </a:r>
            <a:r>
              <a:rPr lang="sl-SI" sz="2000" dirty="0" smtClean="0">
                <a:latin typeface="Arial" pitchFamily="34" charset="0"/>
                <a:cs typeface="Arial" pitchFamily="34" charset="0"/>
              </a:rPr>
              <a:t>MOV, Svet za invalide MOV</a:t>
            </a:r>
            <a:endParaRPr lang="sl-SI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sl-SI" sz="27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90" t="-19069" r="1273" b="19069"/>
          <a:stretch/>
        </p:blipFill>
        <p:spPr>
          <a:xfrm>
            <a:off x="8316416" y="-315417"/>
            <a:ext cx="773071" cy="158417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060" y="3284984"/>
            <a:ext cx="2267712" cy="269748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1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28462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7FBA7">
            <a:alpha val="43137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834</TotalTime>
  <Words>1268</Words>
  <Application>Microsoft Office PowerPoint</Application>
  <PresentationFormat>Diaprojekcija na zaslonu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Officeova tema</vt:lpstr>
      <vt:lpstr>PROGRAM ZA IZBOLJŠANJE ŽIVLJENJA INVALIDOV V MOV  ZA OBDOBJE 2014-2017  </vt:lpstr>
      <vt:lpstr>Zakaj program?</vt:lpstr>
      <vt:lpstr>Ukrepi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STRATEGIJA ZA STAROSTI PRIJAZNE USMERITVE IN AKTIVNOSTI V  MESTNI OBČINI VELENJE  DO LETA 2020</dc:title>
  <dc:creator>Remic Novak Katja</dc:creator>
  <cp:lastModifiedBy>Remic Novak Katja</cp:lastModifiedBy>
  <cp:revision>71</cp:revision>
  <cp:lastPrinted>2014-03-06T10:01:50Z</cp:lastPrinted>
  <dcterms:created xsi:type="dcterms:W3CDTF">2013-10-08T07:19:38Z</dcterms:created>
  <dcterms:modified xsi:type="dcterms:W3CDTF">2014-03-07T11:30:32Z</dcterms:modified>
</cp:coreProperties>
</file>