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handoutMasterIdLst>
    <p:handoutMasterId r:id="rId37"/>
  </p:handoutMasterIdLst>
  <p:sldIdLst>
    <p:sldId id="256" r:id="rId2"/>
    <p:sldId id="258" r:id="rId3"/>
    <p:sldId id="265" r:id="rId4"/>
    <p:sldId id="287" r:id="rId5"/>
    <p:sldId id="260" r:id="rId6"/>
    <p:sldId id="266" r:id="rId7"/>
    <p:sldId id="286" r:id="rId8"/>
    <p:sldId id="285" r:id="rId9"/>
    <p:sldId id="273" r:id="rId10"/>
    <p:sldId id="301" r:id="rId11"/>
    <p:sldId id="295" r:id="rId12"/>
    <p:sldId id="267" r:id="rId13"/>
    <p:sldId id="284" r:id="rId14"/>
    <p:sldId id="268" r:id="rId15"/>
    <p:sldId id="275" r:id="rId16"/>
    <p:sldId id="293" r:id="rId17"/>
    <p:sldId id="294" r:id="rId18"/>
    <p:sldId id="269" r:id="rId19"/>
    <p:sldId id="270" r:id="rId20"/>
    <p:sldId id="288" r:id="rId21"/>
    <p:sldId id="276" r:id="rId22"/>
    <p:sldId id="271" r:id="rId23"/>
    <p:sldId id="299" r:id="rId24"/>
    <p:sldId id="296" r:id="rId25"/>
    <p:sldId id="277" r:id="rId26"/>
    <p:sldId id="272" r:id="rId27"/>
    <p:sldId id="278" r:id="rId28"/>
    <p:sldId id="297" r:id="rId29"/>
    <p:sldId id="300" r:id="rId30"/>
    <p:sldId id="298" r:id="rId31"/>
    <p:sldId id="290" r:id="rId32"/>
    <p:sldId id="281" r:id="rId33"/>
    <p:sldId id="289" r:id="rId34"/>
    <p:sldId id="291" r:id="rId35"/>
    <p:sldId id="292" r:id="rId36"/>
  </p:sldIdLst>
  <p:sldSz cx="9144000" cy="6858000" type="screen4x3"/>
  <p:notesSz cx="6797675" cy="9926638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0"/>
  </p:normalViewPr>
  <p:slideViewPr>
    <p:cSldViewPr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5F59C-3B63-4C6E-B0AE-DADF261790A8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3E449-BE6F-4401-87CF-E6CCEE3E2DB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25041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sl-SI" smtClean="0"/>
              <a:t>Uredite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sl-SI" smtClean="0"/>
              <a:t>Uredite sloge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Uredite slog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sl-SI" smtClean="0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sl-SI" smtClean="0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Uredite slog naslova matrice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sl-SI" smtClean="0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sl-SI" smtClean="0"/>
              <a:t>Kliknite ikono, če želite dodati sliko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Ovr>
    <a:masterClrMapping/>
  </p:clrMapOvr>
  <p:transition advClick="0" advTm="5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l-SI" smtClean="0"/>
              <a:t>Uredite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smtClean="0"/>
              <a:t>Uredite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321C7F5-5FCA-43DE-BACB-91FE1334752E}" type="datetimeFigureOut">
              <a:rPr lang="sl-SI" smtClean="0"/>
              <a:t>21.3.2014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634D027-1B7B-4C89-B543-C492B53FE930}" type="slidenum">
              <a:rPr lang="sl-SI" smtClean="0"/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 advClick="0" advTm="5000">
    <p:wipe dir="d"/>
  </p:transition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0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50.pn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9.pn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Relationship Id="rId9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7" Type="http://schemas.openxmlformats.org/officeDocument/2006/relationships/image" Target="../media/image115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13" Type="http://schemas.openxmlformats.org/officeDocument/2006/relationships/image" Target="../media/image142.png"/><Relationship Id="rId3" Type="http://schemas.openxmlformats.org/officeDocument/2006/relationships/image" Target="../media/image132.jpeg"/><Relationship Id="rId7" Type="http://schemas.openxmlformats.org/officeDocument/2006/relationships/image" Target="../media/image136.jpeg"/><Relationship Id="rId12" Type="http://schemas.openxmlformats.org/officeDocument/2006/relationships/image" Target="../media/image141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11" Type="http://schemas.openxmlformats.org/officeDocument/2006/relationships/image" Target="../media/image140.jpeg"/><Relationship Id="rId5" Type="http://schemas.openxmlformats.org/officeDocument/2006/relationships/image" Target="../media/image134.jpeg"/><Relationship Id="rId10" Type="http://schemas.openxmlformats.org/officeDocument/2006/relationships/image" Target="../media/image139.jpeg"/><Relationship Id="rId4" Type="http://schemas.openxmlformats.org/officeDocument/2006/relationships/image" Target="../media/image133.jpeg"/><Relationship Id="rId9" Type="http://schemas.openxmlformats.org/officeDocument/2006/relationships/image" Target="../media/image1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45.jpeg"/><Relationship Id="rId7" Type="http://schemas.openxmlformats.org/officeDocument/2006/relationships/image" Target="../media/image149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7" Type="http://schemas.openxmlformats.org/officeDocument/2006/relationships/image" Target="../media/image142.pn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4.jpeg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56.jpeg"/><Relationship Id="rId7" Type="http://schemas.openxmlformats.org/officeDocument/2006/relationships/image" Target="../media/image160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jpeg"/><Relationship Id="rId3" Type="http://schemas.openxmlformats.org/officeDocument/2006/relationships/image" Target="../media/image162.jpeg"/><Relationship Id="rId7" Type="http://schemas.openxmlformats.org/officeDocument/2006/relationships/image" Target="../media/image166.jp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5.jpeg"/><Relationship Id="rId5" Type="http://schemas.openxmlformats.org/officeDocument/2006/relationships/image" Target="../media/image164.jpeg"/><Relationship Id="rId10" Type="http://schemas.openxmlformats.org/officeDocument/2006/relationships/image" Target="../media/image169.png"/><Relationship Id="rId4" Type="http://schemas.openxmlformats.org/officeDocument/2006/relationships/image" Target="../media/image163.jpeg"/><Relationship Id="rId9" Type="http://schemas.openxmlformats.org/officeDocument/2006/relationships/image" Target="../media/image16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71.jpeg"/><Relationship Id="rId7" Type="http://schemas.openxmlformats.org/officeDocument/2006/relationships/image" Target="../media/image175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5" Type="http://schemas.openxmlformats.org/officeDocument/2006/relationships/image" Target="../media/image183.jpeg"/><Relationship Id="rId4" Type="http://schemas.microsoft.com/office/2007/relationships/hdphoto" Target="../media/hdphoto2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8.jpeg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458200" cy="3168352"/>
          </a:xfrm>
        </p:spPr>
        <p:txBody>
          <a:bodyPr>
            <a:noAutofit/>
          </a:bodyPr>
          <a:lstStyle/>
          <a:p>
            <a:pPr algn="ctr"/>
            <a:r>
              <a:rPr lang="sl-SI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sl-SI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sl-SI" sz="2800" b="1" dirty="0">
                <a:latin typeface="Calibri" pitchFamily="34" charset="0"/>
                <a:cs typeface="Calibri" pitchFamily="34" charset="0"/>
              </a:rPr>
              <a:t/>
            </a:r>
            <a:br>
              <a:rPr lang="sl-SI" sz="2800" b="1" dirty="0">
                <a:latin typeface="Calibri" pitchFamily="34" charset="0"/>
                <a:cs typeface="Calibri" pitchFamily="34" charset="0"/>
              </a:rPr>
            </a:br>
            <a:r>
              <a:rPr lang="sl-SI" sz="2800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sl-SI" sz="2800" b="1" dirty="0" smtClean="0">
                <a:latin typeface="Calibri" pitchFamily="34" charset="0"/>
                <a:cs typeface="Calibri" pitchFamily="34" charset="0"/>
              </a:rPr>
            </a:br>
            <a:r>
              <a:rPr lang="sl-SI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POROČILO </a:t>
            </a:r>
            <a:r>
              <a:rPr lang="sl-SI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 IZVEDBI </a:t>
            </a:r>
            <a:r>
              <a:rPr lang="sl-SI" sz="28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l-SI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JAVNEGA RAZPISA ZA SOFINANCIRANJE PROGRAMOV IN PROJEKTOV NA PODROČJU TURIZMA V MESTNI OBČINI VELENJE </a:t>
            </a:r>
            <a:br>
              <a:rPr lang="sl-SI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sl-SI" sz="3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ZA LETO 2013</a:t>
            </a:r>
            <a:r>
              <a:rPr lang="sl-SI" sz="3600" b="1" dirty="0" smtClean="0">
                <a:solidFill>
                  <a:schemeClr val="tx1"/>
                </a:solidFill>
              </a:rPr>
              <a:t/>
            </a:r>
            <a:br>
              <a:rPr lang="sl-SI" sz="3600" b="1" dirty="0" smtClean="0">
                <a:solidFill>
                  <a:schemeClr val="tx1"/>
                </a:solidFill>
              </a:rPr>
            </a:br>
            <a:r>
              <a:rPr lang="sl-SI" sz="4000" b="1" dirty="0"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sl-SI" sz="4000" b="1" dirty="0">
                <a:latin typeface="Arabic Typesetting" pitchFamily="66" charset="-78"/>
                <a:cs typeface="Arabic Typesetting" pitchFamily="66" charset="-78"/>
              </a:rPr>
            </a:br>
            <a:endParaRPr lang="sl-SI" sz="4000" b="1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7" name="Slika 6" descr="grb_mov_barvni_200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968" y="3429000"/>
            <a:ext cx="1079688" cy="1797680"/>
          </a:xfrm>
          <a:prstGeom prst="rect">
            <a:avLst/>
          </a:prstGeom>
        </p:spPr>
      </p:pic>
      <p:sp>
        <p:nvSpPr>
          <p:cNvPr id="4" name="PoljeZBesedilom 3"/>
          <p:cNvSpPr txBox="1"/>
          <p:nvPr/>
        </p:nvSpPr>
        <p:spPr>
          <a:xfrm>
            <a:off x="6101848" y="6021286"/>
            <a:ext cx="268197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sz="1200" dirty="0" smtClean="0"/>
              <a:t>Urška </a:t>
            </a:r>
            <a:r>
              <a:rPr lang="sl-SI" sz="1200" dirty="0" smtClean="0"/>
              <a:t>Gaberšek,</a:t>
            </a:r>
          </a:p>
          <a:p>
            <a:pPr algn="r"/>
            <a:r>
              <a:rPr lang="sl-SI" sz="1050" i="1"/>
              <a:t>v</a:t>
            </a:r>
            <a:r>
              <a:rPr lang="sl-SI" sz="1050" i="1" smtClean="0"/>
              <a:t>odja </a:t>
            </a:r>
            <a:r>
              <a:rPr lang="sl-SI" sz="1050" i="1" dirty="0" smtClean="0"/>
              <a:t>TIC Velenje</a:t>
            </a:r>
            <a:endParaRPr lang="sl-SI" sz="900" i="1" dirty="0"/>
          </a:p>
        </p:txBody>
      </p:sp>
      <p:cxnSp>
        <p:nvCxnSpPr>
          <p:cNvPr id="6" name="Raven povezovalnik 5"/>
          <p:cNvCxnSpPr/>
          <p:nvPr/>
        </p:nvCxnSpPr>
        <p:spPr>
          <a:xfrm flipH="1">
            <a:off x="7308304" y="6021286"/>
            <a:ext cx="136815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Pravokotnik 4"/>
          <p:cNvSpPr/>
          <p:nvPr/>
        </p:nvSpPr>
        <p:spPr>
          <a:xfrm>
            <a:off x="4078416" y="43118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l-SI" b="1" i="1" dirty="0">
                <a:latin typeface="Calibri" pitchFamily="34" charset="0"/>
                <a:cs typeface="Calibri" pitchFamily="34" charset="0"/>
              </a:rPr>
              <a:t>IZVEDBA PROJEKTOV SOFINANCIRANIH IZ RAZPISA ZA SOFINANCIRANJE PROGRAMOV IN PROJEKTOV NA PODROČJU TURIZMA V  LETU </a:t>
            </a:r>
            <a:r>
              <a:rPr lang="sl-SI" b="1" i="1" dirty="0" smtClean="0">
                <a:latin typeface="Calibri" pitchFamily="34" charset="0"/>
                <a:cs typeface="Calibri" pitchFamily="34" charset="0"/>
              </a:rPr>
              <a:t>2013 </a:t>
            </a:r>
            <a:r>
              <a:rPr lang="sl-SI" b="1" i="1" dirty="0">
                <a:latin typeface="Calibri" pitchFamily="34" charset="0"/>
                <a:cs typeface="Calibri" pitchFamily="34" charset="0"/>
              </a:rPr>
              <a:t>(izbor fotografij)</a:t>
            </a:r>
            <a:endParaRPr lang="sl-SI" dirty="0"/>
          </a:p>
        </p:txBody>
      </p:sp>
    </p:spTree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05" y="1196752"/>
            <a:ext cx="2126087" cy="1594565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137" y="2982552"/>
            <a:ext cx="2165903" cy="1624427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63856"/>
            <a:ext cx="3171733" cy="2378800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137" y="1163856"/>
            <a:ext cx="2165903" cy="1624427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05" y="2989800"/>
            <a:ext cx="2126087" cy="1594565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82456">
            <a:off x="4621641" y="3768946"/>
            <a:ext cx="3541717" cy="2656288"/>
          </a:xfrm>
          <a:prstGeom prst="rect">
            <a:avLst/>
          </a:prstGeom>
        </p:spPr>
      </p:pic>
      <p:sp>
        <p:nvSpPr>
          <p:cNvPr id="13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Spomladanski sejem v Vinski Gori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(TD Vinska Gora)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0075">
            <a:off x="333972" y="372646"/>
            <a:ext cx="1023222" cy="71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702537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8" name="Ograda vsebine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2592289" cy="1944216"/>
          </a:xfrm>
        </p:spPr>
      </p:pic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9" name="Ograda vsebine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052736"/>
            <a:ext cx="2592288" cy="1944216"/>
          </a:xfrm>
        </p:spPr>
      </p:pic>
      <p:sp>
        <p:nvSpPr>
          <p:cNvPr id="7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Cvetlični sejem</a:t>
            </a:r>
            <a:br>
              <a:rPr lang="sl-SI" sz="2500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(TZ Velenje in vsa turistična društva)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626" y="1052736"/>
            <a:ext cx="2592288" cy="1944216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124618"/>
            <a:ext cx="3934234" cy="2950676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6" y="3140968"/>
            <a:ext cx="3928680" cy="294651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0075">
            <a:off x="258402" y="240519"/>
            <a:ext cx="1023222" cy="71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3488633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cap="none" dirty="0" smtClean="0"/>
              <a:t>Kmečka </a:t>
            </a:r>
            <a:r>
              <a:rPr lang="sl-SI" cap="none" dirty="0"/>
              <a:t>tržnica: </a:t>
            </a:r>
            <a:r>
              <a:rPr lang="sl-SI" cap="none" dirty="0" smtClean="0"/>
              <a:t/>
            </a:r>
            <a:br>
              <a:rPr lang="sl-SI" cap="none" dirty="0" smtClean="0"/>
            </a:br>
            <a:r>
              <a:rPr lang="sl-SI" cap="none" dirty="0" err="1" smtClean="0"/>
              <a:t>Međimurje</a:t>
            </a:r>
            <a:r>
              <a:rPr lang="sl-SI" cap="none" dirty="0" smtClean="0"/>
              <a:t> </a:t>
            </a:r>
            <a:r>
              <a:rPr lang="sl-SI" cap="none" dirty="0"/>
              <a:t>in Dalmacija pozdravljata </a:t>
            </a:r>
            <a:r>
              <a:rPr lang="sl-SI" cap="none" dirty="0" smtClean="0"/>
              <a:t>EU</a:t>
            </a:r>
            <a:br>
              <a:rPr lang="sl-SI" cap="none" dirty="0" smtClean="0"/>
            </a:br>
            <a:r>
              <a:rPr lang="sl-SI" sz="2200" cap="none" dirty="0" smtClean="0"/>
              <a:t>(KD </a:t>
            </a:r>
            <a:r>
              <a:rPr lang="sl-SI" sz="2200" cap="none" dirty="0" err="1" smtClean="0"/>
              <a:t>Međimurje</a:t>
            </a:r>
            <a:r>
              <a:rPr lang="sl-SI" sz="2200" cap="none" dirty="0" smtClean="0"/>
              <a:t> Velenje)</a:t>
            </a:r>
            <a:endParaRPr lang="sl-SI" sz="2200" cap="none" dirty="0"/>
          </a:p>
        </p:txBody>
      </p:sp>
      <p:pic>
        <p:nvPicPr>
          <p:cNvPr id="9" name="Ograda vsebine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7065" y="1438568"/>
            <a:ext cx="2808312" cy="1987744"/>
          </a:xfrm>
        </p:spPr>
      </p:pic>
      <p:pic>
        <p:nvPicPr>
          <p:cNvPr id="11" name="Slika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9" r="5023"/>
          <a:stretch/>
        </p:blipFill>
        <p:spPr>
          <a:xfrm flipH="1">
            <a:off x="423640" y="3660617"/>
            <a:ext cx="1645920" cy="2262071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" r="2622"/>
          <a:stretch/>
        </p:blipFill>
        <p:spPr>
          <a:xfrm flipH="1">
            <a:off x="2267744" y="3666909"/>
            <a:ext cx="3761374" cy="2197707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1438568"/>
            <a:ext cx="3523861" cy="1982172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" r="17370"/>
          <a:stretch/>
        </p:blipFill>
        <p:spPr>
          <a:xfrm>
            <a:off x="6156176" y="3677381"/>
            <a:ext cx="2489201" cy="2212907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2" b="16795"/>
          <a:stretch/>
        </p:blipFill>
        <p:spPr>
          <a:xfrm>
            <a:off x="4091708" y="1438568"/>
            <a:ext cx="1560412" cy="1982172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0075">
            <a:off x="333972" y="372646"/>
            <a:ext cx="1023222" cy="71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191081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Gozdarska delavnica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>(REVIVAS Škale)</a:t>
            </a:r>
          </a:p>
        </p:txBody>
      </p:sp>
      <p:pic>
        <p:nvPicPr>
          <p:cNvPr id="4" name="Ograda vsebin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172518"/>
            <a:ext cx="1643160" cy="1233100"/>
          </a:xfr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68" y="1613097"/>
            <a:ext cx="2047900" cy="1536835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640" y="3430299"/>
            <a:ext cx="2080925" cy="156161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169" y="1613097"/>
            <a:ext cx="2047900" cy="1536835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208" y="5148118"/>
            <a:ext cx="1643160" cy="1233100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000" y="5148118"/>
            <a:ext cx="1643160" cy="1233100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96" y="3430299"/>
            <a:ext cx="2029972" cy="1523381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" t="17677" r="7336"/>
          <a:stretch/>
        </p:blipFill>
        <p:spPr>
          <a:xfrm>
            <a:off x="2794000" y="2479040"/>
            <a:ext cx="3709192" cy="2536501"/>
          </a:xfrm>
          <a:prstGeom prst="rect">
            <a:avLst/>
          </a:prstGeom>
        </p:spPr>
      </p:pic>
      <p:pic>
        <p:nvPicPr>
          <p:cNvPr id="16" name="Slika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69318"/>
            <a:ext cx="1643160" cy="123310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0075">
            <a:off x="333972" y="372646"/>
            <a:ext cx="1023222" cy="71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03117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sz="2500" cap="none" dirty="0" smtClean="0"/>
              <a:t>Kmečka tržnica:</a:t>
            </a:r>
            <a:br>
              <a:rPr lang="sl-SI" sz="2500" cap="none" dirty="0" smtClean="0"/>
            </a:br>
            <a:r>
              <a:rPr lang="sl-SI" sz="2500" cap="none" dirty="0" smtClean="0"/>
              <a:t>Skrivnosti zelišč in medu</a:t>
            </a:r>
            <a:br>
              <a:rPr lang="sl-SI" sz="2500" cap="none" dirty="0" smtClean="0"/>
            </a:br>
            <a:r>
              <a:rPr lang="sl-SI" sz="2000" cap="none" dirty="0" smtClean="0"/>
              <a:t>(Društvo zeliščarjev Velenje in Čebelarstvo </a:t>
            </a:r>
            <a:r>
              <a:rPr lang="sl-SI" sz="2000" cap="none" dirty="0" err="1" smtClean="0"/>
              <a:t>Čanč</a:t>
            </a:r>
            <a:r>
              <a:rPr lang="sl-SI" sz="2000" cap="none" dirty="0" smtClean="0"/>
              <a:t>)</a:t>
            </a:r>
            <a:endParaRPr lang="sl-SI" sz="2000" cap="none" dirty="0"/>
          </a:p>
        </p:txBody>
      </p:sp>
      <p:pic>
        <p:nvPicPr>
          <p:cNvPr id="8" name="Ograda vsebine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5758" b="6750"/>
          <a:stretch/>
        </p:blipFill>
        <p:spPr>
          <a:xfrm flipH="1">
            <a:off x="6372197" y="1329233"/>
            <a:ext cx="2452145" cy="1240322"/>
          </a:xfrm>
        </p:spPr>
      </p:pic>
      <p:pic>
        <p:nvPicPr>
          <p:cNvPr id="10" name="Slika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" t="19004" r="-471" b="21317"/>
          <a:stretch/>
        </p:blipFill>
        <p:spPr>
          <a:xfrm flipH="1">
            <a:off x="3737424" y="2636912"/>
            <a:ext cx="5086919" cy="1598495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7"/>
          <a:stretch/>
        </p:blipFill>
        <p:spPr>
          <a:xfrm flipH="1">
            <a:off x="3762256" y="1316886"/>
            <a:ext cx="2520280" cy="1265016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1316886"/>
            <a:ext cx="1641668" cy="2918521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"/>
          <a:stretch/>
        </p:blipFill>
        <p:spPr>
          <a:xfrm flipH="1">
            <a:off x="6084167" y="4351920"/>
            <a:ext cx="2740176" cy="1579676"/>
          </a:xfrm>
          <a:prstGeom prst="rect">
            <a:avLst/>
          </a:prstGeom>
        </p:spPr>
      </p:pic>
      <p:pic>
        <p:nvPicPr>
          <p:cNvPr id="16" name="Slika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1720" y="1316886"/>
            <a:ext cx="1641668" cy="2918521"/>
          </a:xfrm>
          <a:prstGeom prst="rect">
            <a:avLst/>
          </a:prstGeom>
        </p:spPr>
      </p:pic>
      <p:pic>
        <p:nvPicPr>
          <p:cNvPr id="24" name="Slika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31840" y="4351920"/>
            <a:ext cx="2808312" cy="1579676"/>
          </a:xfrm>
          <a:prstGeom prst="rect">
            <a:avLst/>
          </a:prstGeom>
        </p:spPr>
      </p:pic>
      <p:pic>
        <p:nvPicPr>
          <p:cNvPr id="25" name="Slika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4330422"/>
            <a:ext cx="2736304" cy="1539171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0352">
            <a:off x="290852" y="370821"/>
            <a:ext cx="1012663" cy="70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616819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sz="2500" cap="none" dirty="0" smtClean="0"/>
              <a:t>Turistični teden</a:t>
            </a:r>
            <a:br>
              <a:rPr lang="sl-SI" sz="2500" cap="none" dirty="0" smtClean="0"/>
            </a:br>
            <a:r>
              <a:rPr lang="sl-SI" sz="2000" cap="none" dirty="0" smtClean="0"/>
              <a:t>(TZ Velenje)</a:t>
            </a:r>
            <a:endParaRPr lang="sl-SI" sz="2000" cap="none" dirty="0"/>
          </a:p>
        </p:txBody>
      </p:sp>
      <p:pic>
        <p:nvPicPr>
          <p:cNvPr id="13" name="Slika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2285">
            <a:off x="5722958" y="1658912"/>
            <a:ext cx="2824544" cy="2118408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2409">
            <a:off x="5835168" y="4099382"/>
            <a:ext cx="2824544" cy="2118408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6485">
            <a:off x="2909424" y="3969163"/>
            <a:ext cx="2824544" cy="2118408"/>
          </a:xfrm>
          <a:prstGeom prst="rect">
            <a:avLst/>
          </a:prstGeom>
        </p:spPr>
      </p:pic>
      <p:pic>
        <p:nvPicPr>
          <p:cNvPr id="18" name="Slika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501">
            <a:off x="2909424" y="1658913"/>
            <a:ext cx="2824544" cy="2118408"/>
          </a:xfrm>
          <a:prstGeom prst="rect">
            <a:avLst/>
          </a:prstGeom>
        </p:spPr>
      </p:pic>
      <p:pic>
        <p:nvPicPr>
          <p:cNvPr id="19" name="Slika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9491">
            <a:off x="487632" y="3766480"/>
            <a:ext cx="2535068" cy="1901301"/>
          </a:xfrm>
          <a:prstGeom prst="rect">
            <a:avLst/>
          </a:prstGeom>
        </p:spPr>
      </p:pic>
      <p:pic>
        <p:nvPicPr>
          <p:cNvPr id="20" name="Slika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4028">
            <a:off x="303929" y="1726259"/>
            <a:ext cx="2677448" cy="200808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0352">
            <a:off x="290852" y="370821"/>
            <a:ext cx="1012663" cy="70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668019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/>
          <a:lstStyle/>
          <a:p>
            <a:pPr algn="ctr"/>
            <a:r>
              <a:rPr lang="sl-SI" sz="2500" cap="none" dirty="0" smtClean="0"/>
              <a:t>Večer pod </a:t>
            </a:r>
            <a:r>
              <a:rPr lang="sl-SI" sz="2500" cap="none" dirty="0" err="1" smtClean="0"/>
              <a:t>Lipco</a:t>
            </a:r>
            <a:r>
              <a:rPr lang="sl-SI" sz="2500" cap="none" dirty="0" smtClean="0"/>
              <a:t/>
            </a:r>
            <a:br>
              <a:rPr lang="sl-SI" sz="2500" cap="none" dirty="0" smtClean="0"/>
            </a:br>
            <a:r>
              <a:rPr lang="sl-SI" sz="2500" cap="none" dirty="0" smtClean="0"/>
              <a:t>(</a:t>
            </a:r>
            <a:r>
              <a:rPr lang="sl-SI" sz="2000" cap="none" dirty="0" smtClean="0"/>
              <a:t>TD Šentilj)</a:t>
            </a:r>
            <a:endParaRPr lang="sl-SI" sz="2000" cap="none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77949"/>
            <a:ext cx="3725856" cy="2095794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68760"/>
            <a:ext cx="3725856" cy="2095794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73016"/>
            <a:ext cx="3725856" cy="2095794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3725856" cy="2095794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0352">
            <a:off x="290852" y="370821"/>
            <a:ext cx="1012663" cy="70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53364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/>
          <a:lstStyle/>
          <a:p>
            <a:pPr algn="ctr"/>
            <a:r>
              <a:rPr lang="sl-SI" sz="2500" cap="none" dirty="0" smtClean="0"/>
              <a:t>O kresi se dan obesi</a:t>
            </a:r>
            <a:br>
              <a:rPr lang="sl-SI" sz="2500" cap="none" dirty="0" smtClean="0"/>
            </a:br>
            <a:r>
              <a:rPr lang="sl-SI" sz="2000" cap="none" dirty="0" smtClean="0"/>
              <a:t>(TD Šalek)</a:t>
            </a:r>
            <a:endParaRPr lang="sl-SI" sz="2000" cap="none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01008"/>
            <a:ext cx="3515816" cy="1977647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01008"/>
            <a:ext cx="3515816" cy="1977647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340768"/>
            <a:ext cx="3515816" cy="1977647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3515816" cy="1977647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0352">
            <a:off x="290852" y="370821"/>
            <a:ext cx="1012663" cy="70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596735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cap="none" dirty="0" smtClean="0"/>
              <a:t>Kmečka tržnica: </a:t>
            </a:r>
            <a:r>
              <a:rPr lang="sl-SI" cap="none" dirty="0"/>
              <a:t>Od žita do </a:t>
            </a:r>
            <a:r>
              <a:rPr lang="sl-SI" cap="none" dirty="0" smtClean="0"/>
              <a:t>kruha</a:t>
            </a:r>
            <a:br>
              <a:rPr lang="sl-SI" cap="none" dirty="0" smtClean="0"/>
            </a:br>
            <a:r>
              <a:rPr lang="sl-SI" sz="2200" cap="none" dirty="0" smtClean="0"/>
              <a:t>(TD Šentilj) </a:t>
            </a:r>
            <a:endParaRPr lang="sl-SI" sz="2200" cap="none" dirty="0"/>
          </a:p>
        </p:txBody>
      </p:sp>
      <p:pic>
        <p:nvPicPr>
          <p:cNvPr id="14" name="Slika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416" y="1380772"/>
            <a:ext cx="1800200" cy="3200356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3884804" cy="2520280"/>
          </a:xfrm>
          <a:prstGeom prst="rect">
            <a:avLst/>
          </a:prstGeom>
        </p:spPr>
      </p:pic>
      <p:pic>
        <p:nvPicPr>
          <p:cNvPr id="16" name="Slika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64137"/>
            <a:ext cx="1809557" cy="3216991"/>
          </a:xfrm>
          <a:prstGeom prst="rect">
            <a:avLst/>
          </a:prstGeom>
        </p:spPr>
      </p:pic>
      <p:pic>
        <p:nvPicPr>
          <p:cNvPr id="23" name="Slika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05064"/>
            <a:ext cx="3884804" cy="2376264"/>
          </a:xfrm>
          <a:prstGeom prst="rect">
            <a:avLst/>
          </a:prstGeom>
        </p:spPr>
      </p:pic>
      <p:pic>
        <p:nvPicPr>
          <p:cNvPr id="21" name="Slika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3"/>
          <a:stretch/>
        </p:blipFill>
        <p:spPr>
          <a:xfrm>
            <a:off x="4659560" y="4668801"/>
            <a:ext cx="3728864" cy="1712527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5686">
            <a:off x="294705" y="360361"/>
            <a:ext cx="1013314" cy="703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75629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cap="none" dirty="0" smtClean="0"/>
              <a:t>Kmečka tržnica: </a:t>
            </a:r>
            <a:r>
              <a:rPr lang="sl-SI" cap="none" dirty="0"/>
              <a:t>Srednjeveško </a:t>
            </a:r>
            <a:r>
              <a:rPr lang="sl-SI" cap="none" dirty="0" smtClean="0"/>
              <a:t>doživetje</a:t>
            </a:r>
            <a:br>
              <a:rPr lang="sl-SI" cap="none" dirty="0" smtClean="0"/>
            </a:br>
            <a:r>
              <a:rPr lang="sl-SI" sz="2200" cap="none" dirty="0" smtClean="0"/>
              <a:t> (TD Velenje)</a:t>
            </a:r>
            <a:endParaRPr lang="sl-SI" sz="2200" cap="none" dirty="0"/>
          </a:p>
        </p:txBody>
      </p:sp>
      <p:pic>
        <p:nvPicPr>
          <p:cNvPr id="10" name="Slika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7" r="12851"/>
          <a:stretch/>
        </p:blipFill>
        <p:spPr>
          <a:xfrm flipH="1">
            <a:off x="5076056" y="4178071"/>
            <a:ext cx="3201248" cy="2297082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3"/>
          <a:stretch/>
        </p:blipFill>
        <p:spPr>
          <a:xfrm flipH="1">
            <a:off x="2699792" y="1087120"/>
            <a:ext cx="1722812" cy="2956384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3"/>
          <a:stretch/>
        </p:blipFill>
        <p:spPr>
          <a:xfrm flipH="1">
            <a:off x="4499992" y="1087120"/>
            <a:ext cx="1722812" cy="2956384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3"/>
          <a:stretch/>
        </p:blipFill>
        <p:spPr>
          <a:xfrm flipH="1">
            <a:off x="827584" y="1087120"/>
            <a:ext cx="1722812" cy="2956384"/>
          </a:xfrm>
          <a:prstGeom prst="rect">
            <a:avLst/>
          </a:prstGeom>
        </p:spPr>
      </p:pic>
      <p:pic>
        <p:nvPicPr>
          <p:cNvPr id="16" name="Slika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592" y="4178071"/>
            <a:ext cx="4083701" cy="2297082"/>
          </a:xfrm>
          <a:prstGeom prst="rect">
            <a:avLst/>
          </a:prstGeom>
        </p:spPr>
      </p:pic>
      <p:pic>
        <p:nvPicPr>
          <p:cNvPr id="20" name="Slika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3"/>
          <a:stretch/>
        </p:blipFill>
        <p:spPr>
          <a:xfrm flipH="1">
            <a:off x="6372200" y="1087120"/>
            <a:ext cx="1881738" cy="2990638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40632" y="5606198"/>
            <a:ext cx="1544809" cy="868955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417">
            <a:off x="196438" y="351108"/>
            <a:ext cx="1110571" cy="771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231294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66800"/>
          </a:xfrm>
          <a:noFill/>
        </p:spPr>
        <p:txBody>
          <a:bodyPr>
            <a:noAutofit/>
          </a:bodyPr>
          <a:lstStyle/>
          <a:p>
            <a:pPr algn="ctr"/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Sejem </a:t>
            </a:r>
            <a:r>
              <a:rPr lang="sl-SI" sz="2500" b="1" cap="none" dirty="0">
                <a:latin typeface="Calibri" pitchFamily="34" charset="0"/>
                <a:cs typeface="Calibri" pitchFamily="34" charset="0"/>
              </a:rPr>
              <a:t>A</a:t>
            </a:r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lpe Adria: Turizem in prosti čas</a:t>
            </a:r>
            <a:br>
              <a:rPr lang="sl-SI" sz="2500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000" b="1" cap="none" dirty="0" smtClean="0">
                <a:latin typeface="Calibri" pitchFamily="34" charset="0"/>
                <a:cs typeface="Calibri" pitchFamily="34" charset="0"/>
              </a:rPr>
              <a:t>(TZ Velenje in vsa turistična društva)</a:t>
            </a:r>
            <a:endParaRPr lang="sl-SI" sz="2000" b="1" i="1" cap="none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sl-SI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sl-SI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0" y="4600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l-SI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06213"/>
            <a:ext cx="3083768" cy="173462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94932"/>
            <a:ext cx="3168352" cy="1782198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806213"/>
            <a:ext cx="3083768" cy="173462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394932"/>
            <a:ext cx="3168353" cy="17821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7302">
            <a:off x="258343" y="357882"/>
            <a:ext cx="1001318" cy="69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Starotrški dan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(TD Šalek)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53344"/>
            <a:ext cx="4687755" cy="351581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417">
            <a:off x="196438" y="263054"/>
            <a:ext cx="1110571" cy="771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Slika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40768"/>
            <a:ext cx="264629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93316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Družinski vikend na Tuševem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(TD Vinska Gora)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0727"/>
            <a:ext cx="7069851" cy="529904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2417">
            <a:off x="196438" y="263054"/>
            <a:ext cx="1110571" cy="771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5793798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Kmečka tržnica: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700" b="1" cap="none" dirty="0" smtClean="0">
                <a:latin typeface="Calibri" pitchFamily="34" charset="0"/>
                <a:cs typeface="Calibri" pitchFamily="34" charset="0"/>
              </a:rPr>
              <a:t>Hmelj</a:t>
            </a:r>
            <a:r>
              <a:rPr lang="sl-SI" sz="2700" b="1" cap="none" dirty="0">
                <a:latin typeface="Calibri" pitchFamily="34" charset="0"/>
                <a:cs typeface="Calibri" pitchFamily="34" charset="0"/>
              </a:rPr>
              <a:t>: nekoč zeleno zlato, kaj pa </a:t>
            </a:r>
            <a:r>
              <a:rPr lang="sl-SI" sz="2700" b="1" cap="none" dirty="0" smtClean="0">
                <a:latin typeface="Calibri" pitchFamily="34" charset="0"/>
                <a:cs typeface="Calibri" pitchFamily="34" charset="0"/>
              </a:rPr>
              <a:t>danes?</a:t>
            </a:r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(TD </a:t>
            </a: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>Š</a:t>
            </a: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martno ob Paki)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Slika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92" y="1334288"/>
            <a:ext cx="2408906" cy="1806680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254318"/>
            <a:ext cx="4028805" cy="3021604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268760"/>
            <a:ext cx="4028806" cy="3021604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421841"/>
            <a:ext cx="2444630" cy="1833473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1731">
            <a:off x="328149" y="341885"/>
            <a:ext cx="1110312" cy="77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8145117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grada vsebin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22766"/>
            <a:ext cx="3384376" cy="2538282"/>
          </a:xfrm>
        </p:spPr>
      </p:pic>
      <p:sp>
        <p:nvSpPr>
          <p:cNvPr id="4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Sejem MOS v </a:t>
            </a:r>
            <a:r>
              <a:rPr lang="sl-SI" b="1" cap="none" dirty="0">
                <a:latin typeface="Calibri" pitchFamily="34" charset="0"/>
                <a:cs typeface="Calibri" pitchFamily="34" charset="0"/>
              </a:rPr>
              <a:t>Celju</a:t>
            </a:r>
            <a:br>
              <a:rPr lang="sl-SI" b="1" cap="none" dirty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>(TZ Velenje in vsa turistična društva)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322766"/>
            <a:ext cx="3384376" cy="2538282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555014"/>
            <a:ext cx="3384376" cy="2538282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501008"/>
            <a:ext cx="3456384" cy="2592288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1731">
            <a:off x="328149" y="341885"/>
            <a:ext cx="1110312" cy="77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6488161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grada vsebin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3"/>
            <a:ext cx="2880320" cy="2160241"/>
          </a:xfrm>
        </p:spPr>
      </p:pic>
      <p:sp>
        <p:nvSpPr>
          <p:cNvPr id="4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Dobrodošli v našem mestu</a:t>
            </a:r>
            <a:br>
              <a:rPr lang="sl-SI" sz="2500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>(TZ </a:t>
            </a: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Velenje)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01008"/>
            <a:ext cx="2780026" cy="208502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138916"/>
            <a:ext cx="2861424" cy="2146068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9"/>
          <a:stretch/>
        </p:blipFill>
        <p:spPr>
          <a:xfrm>
            <a:off x="6185976" y="1138916"/>
            <a:ext cx="2629966" cy="2146068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8"/>
          <a:stretch/>
        </p:blipFill>
        <p:spPr>
          <a:xfrm>
            <a:off x="3130062" y="3493764"/>
            <a:ext cx="2935210" cy="2092264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"/>
          <a:stretch/>
        </p:blipFill>
        <p:spPr>
          <a:xfrm>
            <a:off x="6185975" y="3478028"/>
            <a:ext cx="2629967" cy="210800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1731">
            <a:off x="328149" y="210881"/>
            <a:ext cx="1110312" cy="77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341931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/>
              <a:t>Mlinarska nedelja</a:t>
            </a:r>
            <a:br>
              <a:rPr lang="sl-SI" b="1" cap="none" dirty="0" smtClean="0"/>
            </a:br>
            <a:r>
              <a:rPr lang="sl-SI" sz="2200" b="1" cap="none" dirty="0" smtClean="0"/>
              <a:t>(TD Vinska Gora)</a:t>
            </a:r>
            <a:endParaRPr lang="sl-SI" sz="2200" b="1" cap="none" dirty="0"/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32198"/>
            <a:ext cx="2411693" cy="180877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562" y="1405620"/>
            <a:ext cx="2352261" cy="180735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687522"/>
            <a:ext cx="3587824" cy="2690868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93082"/>
            <a:ext cx="2448157" cy="1836118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226" y="3429000"/>
            <a:ext cx="2352261" cy="1872208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1731">
            <a:off x="328149" y="341885"/>
            <a:ext cx="1110312" cy="77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716548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827584" y="692696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Kmečka tržnica: 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Repa</a:t>
            </a:r>
            <a:r>
              <a:rPr lang="sl-SI" b="1" cap="none" dirty="0">
                <a:latin typeface="Calibri" pitchFamily="34" charset="0"/>
                <a:cs typeface="Calibri" pitchFamily="34" charset="0"/>
              </a:rPr>
              <a:t>, korenje, zdravo </a:t>
            </a:r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življenje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(REVIVAS Škale)</a:t>
            </a: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/>
            </a:r>
            <a:br>
              <a:rPr lang="sl-SI" sz="2200" b="1" cap="none" dirty="0">
                <a:latin typeface="Calibri" pitchFamily="34" charset="0"/>
                <a:cs typeface="Calibri" pitchFamily="34" charset="0"/>
              </a:rPr>
            </a:b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6"/>
          <a:stretch/>
        </p:blipFill>
        <p:spPr>
          <a:xfrm>
            <a:off x="3779912" y="1412776"/>
            <a:ext cx="2411760" cy="1260480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1" b="7931"/>
          <a:stretch/>
        </p:blipFill>
        <p:spPr>
          <a:xfrm>
            <a:off x="467544" y="1412776"/>
            <a:ext cx="3096344" cy="1452880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5"/>
          <a:stretch/>
        </p:blipFill>
        <p:spPr>
          <a:xfrm>
            <a:off x="3779912" y="2708920"/>
            <a:ext cx="2411760" cy="1128639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b="4258"/>
          <a:stretch/>
        </p:blipFill>
        <p:spPr>
          <a:xfrm>
            <a:off x="467544" y="2924944"/>
            <a:ext cx="3096344" cy="1585135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20" y="4592495"/>
            <a:ext cx="3096344" cy="1741694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2"/>
          <a:stretch/>
        </p:blipFill>
        <p:spPr>
          <a:xfrm>
            <a:off x="6372200" y="5107983"/>
            <a:ext cx="2411760" cy="1206411"/>
          </a:xfrm>
          <a:prstGeom prst="rect">
            <a:avLst/>
          </a:prstGeom>
        </p:spPr>
      </p:pic>
      <p:pic>
        <p:nvPicPr>
          <p:cNvPr id="16" name="Slika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4"/>
          <a:stretch/>
        </p:blipFill>
        <p:spPr>
          <a:xfrm>
            <a:off x="3779912" y="3887653"/>
            <a:ext cx="2411760" cy="1125523"/>
          </a:xfrm>
          <a:prstGeom prst="rect">
            <a:avLst/>
          </a:prstGeom>
        </p:spPr>
      </p:pic>
      <p:pic>
        <p:nvPicPr>
          <p:cNvPr id="17" name="Slika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2"/>
          <a:stretch/>
        </p:blipFill>
        <p:spPr>
          <a:xfrm>
            <a:off x="3779912" y="5107983"/>
            <a:ext cx="2411760" cy="1206411"/>
          </a:xfrm>
          <a:prstGeom prst="rect">
            <a:avLst/>
          </a:prstGeom>
        </p:spPr>
      </p:pic>
      <p:pic>
        <p:nvPicPr>
          <p:cNvPr id="21" name="Slika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8"/>
          <a:stretch/>
        </p:blipFill>
        <p:spPr>
          <a:xfrm>
            <a:off x="6372200" y="3887653"/>
            <a:ext cx="2411760" cy="1117883"/>
          </a:xfrm>
          <a:prstGeom prst="rect">
            <a:avLst/>
          </a:prstGeom>
        </p:spPr>
      </p:pic>
      <p:pic>
        <p:nvPicPr>
          <p:cNvPr id="22" name="Slika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9"/>
          <a:stretch/>
        </p:blipFill>
        <p:spPr>
          <a:xfrm>
            <a:off x="6366792" y="2708920"/>
            <a:ext cx="2411760" cy="1106875"/>
          </a:xfrm>
          <a:prstGeom prst="rect">
            <a:avLst/>
          </a:prstGeom>
        </p:spPr>
      </p:pic>
      <p:pic>
        <p:nvPicPr>
          <p:cNvPr id="23" name="Slika 2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6"/>
          <a:stretch/>
        </p:blipFill>
        <p:spPr>
          <a:xfrm>
            <a:off x="6366792" y="1412777"/>
            <a:ext cx="2411760" cy="126048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4097">
            <a:off x="327495" y="374481"/>
            <a:ext cx="998300" cy="69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21393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76" y="1031279"/>
            <a:ext cx="7344815" cy="518130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4097">
            <a:off x="327495" y="312339"/>
            <a:ext cx="998300" cy="69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slov 2"/>
          <p:cNvSpPr>
            <a:spLocks noGrp="1"/>
          </p:cNvSpPr>
          <p:nvPr>
            <p:ph type="title"/>
          </p:nvPr>
        </p:nvSpPr>
        <p:spPr>
          <a:xfrm>
            <a:off x="857776" y="384651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Jesenski sejem in </a:t>
            </a:r>
            <a:r>
              <a:rPr lang="sl-SI" b="1" cap="none" dirty="0" err="1" smtClean="0">
                <a:latin typeface="Calibri" pitchFamily="34" charset="0"/>
                <a:cs typeface="Calibri" pitchFamily="34" charset="0"/>
              </a:rPr>
              <a:t>Golažijada</a:t>
            </a:r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(TZ Velenje in vsa turistična društva)</a:t>
            </a: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/>
            </a:r>
            <a:br>
              <a:rPr lang="sl-SI" sz="2200" b="1" cap="none" dirty="0">
                <a:latin typeface="Calibri" pitchFamily="34" charset="0"/>
                <a:cs typeface="Calibri" pitchFamily="34" charset="0"/>
              </a:rPr>
            </a:b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177362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/>
              <a:t>Jesen na Grilovi domačiji</a:t>
            </a:r>
            <a:br>
              <a:rPr lang="sl-SI" b="1" cap="none" dirty="0" smtClean="0"/>
            </a:br>
            <a:r>
              <a:rPr lang="sl-SI" sz="2200" cap="none" dirty="0" smtClean="0"/>
              <a:t>(TD Vinska Gora)</a:t>
            </a:r>
            <a:endParaRPr lang="sl-SI" sz="2200" cap="none" dirty="0"/>
          </a:p>
        </p:txBody>
      </p:sp>
      <p:pic>
        <p:nvPicPr>
          <p:cNvPr id="11" name="Slika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2592288" cy="1944216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542672"/>
            <a:ext cx="2515104" cy="1886328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556792"/>
            <a:ext cx="2592288" cy="1944216"/>
          </a:xfrm>
          <a:prstGeom prst="rect">
            <a:avLst/>
          </a:prstGeom>
        </p:spPr>
      </p:pic>
      <p:pic>
        <p:nvPicPr>
          <p:cNvPr id="9" name="Ograda vsebine 8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51867"/>
            <a:ext cx="2695132" cy="2021349"/>
          </a:xfr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897" y="3316500"/>
            <a:ext cx="2742288" cy="2056716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73"/>
          <a:stretch/>
        </p:blipFill>
        <p:spPr>
          <a:xfrm>
            <a:off x="6359692" y="3300742"/>
            <a:ext cx="2449028" cy="2072474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4097">
            <a:off x="327495" y="374481"/>
            <a:ext cx="998300" cy="69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8306743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44301"/>
            <a:ext cx="2662223" cy="1996667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110547"/>
            <a:ext cx="2602569" cy="1951927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6" b="11584"/>
          <a:stretch/>
        </p:blipFill>
        <p:spPr>
          <a:xfrm>
            <a:off x="4607840" y="1182181"/>
            <a:ext cx="3798168" cy="1881792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12453"/>
            <a:ext cx="2662223" cy="1996667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720" y="3201560"/>
            <a:ext cx="3798168" cy="2848626"/>
          </a:xfrm>
          <a:prstGeom prst="rect">
            <a:avLst/>
          </a:prstGeom>
        </p:spPr>
      </p:pic>
      <p:sp>
        <p:nvSpPr>
          <p:cNvPr id="12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/>
              <a:t>Sejem jesenskih dobrot v Vinski Gori</a:t>
            </a:r>
            <a:br>
              <a:rPr lang="sl-SI" b="1" cap="none" dirty="0" smtClean="0"/>
            </a:br>
            <a:r>
              <a:rPr lang="sl-SI" sz="2200" cap="none" dirty="0" smtClean="0"/>
              <a:t>(TD Vinska Gora)</a:t>
            </a:r>
            <a:endParaRPr lang="sl-SI" sz="2200" cap="none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4097">
            <a:off x="327495" y="307781"/>
            <a:ext cx="998300" cy="69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91580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jeZBesedilom 4"/>
          <p:cNvSpPr txBox="1"/>
          <p:nvPr/>
        </p:nvSpPr>
        <p:spPr>
          <a:xfrm>
            <a:off x="899591" y="455553"/>
            <a:ext cx="726483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l-SI" sz="2500" b="1" dirty="0" smtClean="0">
                <a:latin typeface="Calibri" pitchFamily="34" charset="0"/>
                <a:cs typeface="Calibri" pitchFamily="34" charset="0"/>
              </a:rPr>
              <a:t>Otroško pustno rajanje</a:t>
            </a:r>
          </a:p>
          <a:p>
            <a:pPr algn="ctr"/>
            <a:r>
              <a:rPr lang="sl-SI" sz="2000" b="1" dirty="0">
                <a:latin typeface="Calibri" pitchFamily="34" charset="0"/>
                <a:cs typeface="Calibri" pitchFamily="34" charset="0"/>
              </a:rPr>
              <a:t>(TZ Velenje in vsa turistična društva)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pic>
        <p:nvPicPr>
          <p:cNvPr id="1026" name="Picture 2" descr="http://velenje.com/_slike/_novice_thumbs/13928_20130204slika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2"/>
          <a:stretch/>
        </p:blipFill>
        <p:spPr bwMode="auto">
          <a:xfrm>
            <a:off x="214712" y="1361021"/>
            <a:ext cx="4281203" cy="271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grada vsebine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6" b="20980"/>
          <a:stretch/>
        </p:blipFill>
        <p:spPr>
          <a:xfrm>
            <a:off x="214712" y="4162877"/>
            <a:ext cx="4281203" cy="2114768"/>
          </a:xfr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528" y="3075147"/>
            <a:ext cx="2065705" cy="1549278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528" y="4725144"/>
            <a:ext cx="2065705" cy="154927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" r="7370"/>
          <a:stretch/>
        </p:blipFill>
        <p:spPr>
          <a:xfrm>
            <a:off x="6748719" y="3075147"/>
            <a:ext cx="2143760" cy="3199275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960" y="1346276"/>
            <a:ext cx="2088519" cy="1566389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346277"/>
            <a:ext cx="2088232" cy="156617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1150">
            <a:off x="308520" y="364935"/>
            <a:ext cx="1025794" cy="71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grada vsebine 7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7" t="6299"/>
          <a:stretch/>
        </p:blipFill>
        <p:spPr>
          <a:xfrm>
            <a:off x="251520" y="3302000"/>
            <a:ext cx="3024336" cy="2395252"/>
          </a:xfrm>
        </p:spPr>
      </p:pic>
      <p:pic>
        <p:nvPicPr>
          <p:cNvPr id="9" name="Ograda vsebine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47" y="1166520"/>
            <a:ext cx="2632597" cy="1974448"/>
          </a:xfrm>
        </p:spPr>
      </p:pic>
      <p:sp>
        <p:nvSpPr>
          <p:cNvPr id="7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/>
              <a:t>Katarinin sejem v Šentilju</a:t>
            </a:r>
            <a:br>
              <a:rPr lang="sl-SI" b="1" cap="none" dirty="0" smtClean="0"/>
            </a:br>
            <a:r>
              <a:rPr lang="sl-SI" sz="2200" cap="none" dirty="0" smtClean="0"/>
              <a:t>(TD Šentilj)</a:t>
            </a:r>
            <a:endParaRPr lang="sl-SI" sz="2200" cap="none" dirty="0"/>
          </a:p>
        </p:txBody>
      </p:sp>
      <p:pic>
        <p:nvPicPr>
          <p:cNvPr id="10" name="Slika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84" y="1196008"/>
            <a:ext cx="2593280" cy="1944960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61" b="8437"/>
          <a:stretch/>
        </p:blipFill>
        <p:spPr>
          <a:xfrm>
            <a:off x="6444208" y="3302986"/>
            <a:ext cx="2383056" cy="2423018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9" t="8784" r="10070"/>
          <a:stretch/>
        </p:blipFill>
        <p:spPr>
          <a:xfrm>
            <a:off x="3419872" y="3312160"/>
            <a:ext cx="2915920" cy="2413844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2592288" cy="1944216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4097">
            <a:off x="327495" y="374481"/>
            <a:ext cx="998300" cy="69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241605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94115" y="504096"/>
            <a:ext cx="3761861" cy="548640"/>
          </a:xfrm>
        </p:spPr>
        <p:txBody>
          <a:bodyPr/>
          <a:lstStyle/>
          <a:p>
            <a:pPr algn="ctr"/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Martinovo </a:t>
            </a:r>
            <a:r>
              <a:rPr lang="sl-SI" sz="2500" b="1" cap="none" dirty="0" err="1" smtClean="0">
                <a:latin typeface="Calibri" pitchFamily="34" charset="0"/>
                <a:cs typeface="Calibri" pitchFamily="34" charset="0"/>
              </a:rPr>
              <a:t>rajžanje</a:t>
            </a:r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 </a:t>
            </a:r>
            <a:br>
              <a:rPr lang="sl-SI" sz="2500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od kleti do kleti</a:t>
            </a:r>
            <a:br>
              <a:rPr lang="sl-SI" sz="2500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000" b="1" cap="none" dirty="0" smtClean="0">
                <a:latin typeface="Calibri" pitchFamily="34" charset="0"/>
                <a:cs typeface="Calibri" pitchFamily="34" charset="0"/>
              </a:rPr>
              <a:t>(TD Šentilj)</a:t>
            </a:r>
            <a:endParaRPr lang="sl-SI" sz="20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784068"/>
            <a:ext cx="2033669" cy="1525252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591" y="3127884"/>
            <a:ext cx="2033669" cy="1525252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2033669" cy="1525252"/>
          </a:xfrm>
          <a:prstGeom prst="rect">
            <a:avLst/>
          </a:prstGeom>
        </p:spPr>
      </p:pic>
      <p:sp>
        <p:nvSpPr>
          <p:cNvPr id="10" name="Naslov 1"/>
          <p:cNvSpPr txBox="1">
            <a:spLocks/>
          </p:cNvSpPr>
          <p:nvPr/>
        </p:nvSpPr>
        <p:spPr>
          <a:xfrm>
            <a:off x="5219573" y="288072"/>
            <a:ext cx="3456384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Jesen na vasi</a:t>
            </a:r>
          </a:p>
          <a:p>
            <a:pPr algn="ctr"/>
            <a:r>
              <a:rPr lang="sl-SI" sz="2000" b="1" cap="none" dirty="0" smtClean="0">
                <a:latin typeface="Calibri" pitchFamily="34" charset="0"/>
                <a:cs typeface="Calibri" pitchFamily="34" charset="0"/>
              </a:rPr>
              <a:t>(REVIVAS)</a:t>
            </a:r>
            <a:endParaRPr lang="sl-SI" sz="20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Slika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5"/>
          <a:stretch/>
        </p:blipFill>
        <p:spPr>
          <a:xfrm>
            <a:off x="4301413" y="1285672"/>
            <a:ext cx="1872208" cy="1238394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8"/>
          <a:stretch/>
        </p:blipFill>
        <p:spPr>
          <a:xfrm>
            <a:off x="6618808" y="1285672"/>
            <a:ext cx="1944216" cy="1292400"/>
          </a:xfrm>
          <a:prstGeom prst="rect">
            <a:avLst/>
          </a:prstGeom>
        </p:spPr>
      </p:pic>
      <p:pic>
        <p:nvPicPr>
          <p:cNvPr id="15" name="Slika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88"/>
          <a:stretch/>
        </p:blipFill>
        <p:spPr>
          <a:xfrm>
            <a:off x="4860032" y="4135037"/>
            <a:ext cx="3384376" cy="2259375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4"/>
          <a:stretch/>
        </p:blipFill>
        <p:spPr>
          <a:xfrm>
            <a:off x="6618808" y="2654950"/>
            <a:ext cx="1944216" cy="1301062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7"/>
          <a:stretch/>
        </p:blipFill>
        <p:spPr>
          <a:xfrm>
            <a:off x="4313061" y="2672080"/>
            <a:ext cx="1860560" cy="1301412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2964">
            <a:off x="138931" y="307171"/>
            <a:ext cx="1031645" cy="71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354655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Adventna delavnica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(REVIVAS Škale)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853" y="3554074"/>
            <a:ext cx="2713555" cy="203516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908" y="1393833"/>
            <a:ext cx="2713556" cy="2035167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853" y="1393834"/>
            <a:ext cx="2713555" cy="2035166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76" y="1393833"/>
            <a:ext cx="2713556" cy="2035167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77" y="3554074"/>
            <a:ext cx="2713555" cy="2035166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908" y="3554074"/>
            <a:ext cx="2713556" cy="2035166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2964">
            <a:off x="323889" y="359192"/>
            <a:ext cx="1031645" cy="71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509579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cap="none" dirty="0" smtClean="0"/>
              <a:t>Praznični sejem</a:t>
            </a:r>
            <a:br>
              <a:rPr lang="sl-SI" cap="none" dirty="0" smtClean="0"/>
            </a:b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>(TZ Velenje in vsa turistična društva</a:t>
            </a: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l-SI" sz="2200" cap="none" dirty="0" smtClean="0"/>
              <a:t/>
            </a:r>
            <a:br>
              <a:rPr lang="sl-SI" sz="2200" cap="none" dirty="0" smtClean="0"/>
            </a:br>
            <a:endParaRPr lang="sl-SI" sz="2200" cap="none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68" y="1116174"/>
            <a:ext cx="3371800" cy="252885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789040"/>
            <a:ext cx="3371800" cy="252885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576" y="3789040"/>
            <a:ext cx="3371800" cy="252885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576" y="1116174"/>
            <a:ext cx="3371800" cy="252885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3374">
            <a:off x="267441" y="274063"/>
            <a:ext cx="1050915" cy="72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445948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sz="2500" b="1" cap="none" dirty="0" smtClean="0">
                <a:latin typeface="Calibri" pitchFamily="34" charset="0"/>
                <a:cs typeface="Calibri" pitchFamily="34" charset="0"/>
              </a:rPr>
              <a:t>Blagoslov konj</a:t>
            </a:r>
            <a:br>
              <a:rPr lang="sl-SI" sz="2500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000" b="1" cap="none" dirty="0" smtClean="0">
                <a:latin typeface="Calibri" pitchFamily="34" charset="0"/>
                <a:cs typeface="Calibri" pitchFamily="34" charset="0"/>
              </a:rPr>
              <a:t>(TD Šentilj pri Velenju)</a:t>
            </a:r>
            <a:endParaRPr lang="sl-SI" sz="20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83592"/>
            <a:ext cx="2567744" cy="1925808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708920"/>
            <a:ext cx="4223928" cy="316794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87142"/>
            <a:ext cx="3096344" cy="232225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3374">
            <a:off x="295960" y="263014"/>
            <a:ext cx="1050915" cy="72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71309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283968" y="5157192"/>
            <a:ext cx="4320480" cy="113593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sl-SI" sz="3200" dirty="0" smtClean="0">
                <a:latin typeface="Bauhaus 93" pitchFamily="82" charset="0"/>
              </a:rPr>
              <a:t>HVALA ZA POZORNOST</a:t>
            </a:r>
            <a:r>
              <a:rPr lang="sl-SI" sz="3200" dirty="0" smtClean="0"/>
              <a:t>.</a:t>
            </a:r>
          </a:p>
          <a:p>
            <a:pPr algn="ctr"/>
            <a:endParaRPr lang="sl-SI" sz="2800" dirty="0"/>
          </a:p>
          <a:p>
            <a:pPr algn="ctr"/>
            <a:r>
              <a:rPr lang="sl-SI" sz="2800" dirty="0" smtClean="0">
                <a:latin typeface="Bauhaus 93" pitchFamily="82" charset="0"/>
              </a:rPr>
              <a:t>:: Turizem smo ljudje ::</a:t>
            </a:r>
            <a:endParaRPr lang="sl-SI" sz="2800" dirty="0">
              <a:latin typeface="Bauhaus 93" pitchFamily="82" charset="0"/>
            </a:endParaRP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8587">
            <a:off x="6681363" y="2019569"/>
            <a:ext cx="2180325" cy="2897130"/>
          </a:xfrm>
          <a:prstGeom prst="ellipse">
            <a:avLst/>
          </a:prstGeom>
          <a:ln w="635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6639">
            <a:off x="1331640" y="2348880"/>
            <a:ext cx="2559799" cy="3839702"/>
          </a:xfrm>
          <a:prstGeom prst="ellipse">
            <a:avLst/>
          </a:prstGeom>
          <a:ln w="635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7950">
            <a:off x="3491880" y="293989"/>
            <a:ext cx="3145927" cy="2089459"/>
          </a:xfrm>
          <a:prstGeom prst="ellipse">
            <a:avLst/>
          </a:prstGeom>
          <a:ln w="635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61" y="188639"/>
            <a:ext cx="2124514" cy="2089459"/>
          </a:xfrm>
          <a:prstGeom prst="ellipse">
            <a:avLst/>
          </a:prstGeom>
          <a:ln w="63500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550398630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Pokop pusta v Šaleku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(TD Šalek)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Ograda vsebine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14946"/>
            <a:ext cx="2129757" cy="1597318"/>
          </a:xfr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75471"/>
            <a:ext cx="3744954" cy="4993273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8" t="6904" b="8427"/>
          <a:stretch/>
        </p:blipFill>
        <p:spPr>
          <a:xfrm>
            <a:off x="6180648" y="4720073"/>
            <a:ext cx="2159952" cy="1593369"/>
          </a:xfrm>
          <a:prstGeom prst="rect">
            <a:avLst/>
          </a:prstGeom>
        </p:spPr>
      </p:pic>
      <p:pic>
        <p:nvPicPr>
          <p:cNvPr id="16" name="Slika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032956"/>
            <a:ext cx="2160240" cy="162018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1150">
            <a:off x="308520" y="364935"/>
            <a:ext cx="1025794" cy="71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629848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jeZBesedilom 2"/>
          <p:cNvSpPr txBox="1"/>
          <p:nvPr/>
        </p:nvSpPr>
        <p:spPr>
          <a:xfrm>
            <a:off x="894265" y="267906"/>
            <a:ext cx="72227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l-SI" sz="2500" b="1" dirty="0" smtClean="0">
                <a:latin typeface="Calibri" pitchFamily="34" charset="0"/>
                <a:cs typeface="Calibri" pitchFamily="34" charset="0"/>
              </a:rPr>
              <a:t>Ob vaškem Perišču</a:t>
            </a:r>
          </a:p>
          <a:p>
            <a:pPr algn="ctr"/>
            <a:r>
              <a:rPr lang="sl-SI" sz="2000" b="1" dirty="0" smtClean="0">
                <a:latin typeface="Calibri" pitchFamily="34" charset="0"/>
                <a:cs typeface="Calibri" pitchFamily="34" charset="0"/>
              </a:rPr>
              <a:t>(TD Vinska Gora)</a:t>
            </a:r>
            <a:endParaRPr lang="sl-SI" sz="20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90" b="4196"/>
          <a:stretch/>
        </p:blipFill>
        <p:spPr>
          <a:xfrm>
            <a:off x="4037072" y="3789040"/>
            <a:ext cx="4337248" cy="2446672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7" b="1"/>
          <a:stretch/>
        </p:blipFill>
        <p:spPr>
          <a:xfrm>
            <a:off x="4037072" y="1077640"/>
            <a:ext cx="4337248" cy="261156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6" r="7284"/>
          <a:stretch/>
        </p:blipFill>
        <p:spPr>
          <a:xfrm>
            <a:off x="606336" y="1052736"/>
            <a:ext cx="3190240" cy="5182976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1150">
            <a:off x="167339" y="304142"/>
            <a:ext cx="1025794" cy="71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Kmečka </a:t>
            </a:r>
            <a:r>
              <a:rPr lang="sl-SI" b="1" cap="none" dirty="0">
                <a:latin typeface="Calibri" pitchFamily="34" charset="0"/>
                <a:cs typeface="Calibri" pitchFamily="34" charset="0"/>
              </a:rPr>
              <a:t>tržnica: Velika noč v </a:t>
            </a:r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mestu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(TD Vinska Gora)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Ograda vsebine 8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1" t="9395" r="14915"/>
          <a:stretch/>
        </p:blipFill>
        <p:spPr>
          <a:xfrm>
            <a:off x="6977176" y="3444918"/>
            <a:ext cx="1780952" cy="1398063"/>
          </a:xfrm>
        </p:spPr>
      </p:pic>
      <p:pic>
        <p:nvPicPr>
          <p:cNvPr id="10" name="Slika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2" t="3722" r="35066"/>
          <a:stretch/>
        </p:blipFill>
        <p:spPr>
          <a:xfrm>
            <a:off x="6948264" y="1263441"/>
            <a:ext cx="1859280" cy="2134519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123941"/>
            <a:ext cx="3096344" cy="1741694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263441"/>
            <a:ext cx="3096344" cy="1741694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23940"/>
            <a:ext cx="3056073" cy="1719041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3056073" cy="1719041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0268">
            <a:off x="203168" y="301886"/>
            <a:ext cx="954137" cy="66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567518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18007"/>
            <a:ext cx="4175380" cy="3132659"/>
          </a:xfrm>
          <a:prstGeom prst="rect">
            <a:avLst/>
          </a:prstGeom>
        </p:spPr>
      </p:pic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65464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Velikonočna delavnica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(REVIVAS Škale)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318007"/>
            <a:ext cx="4152952" cy="3115832"/>
          </a:xfrm>
          <a:prstGeom prst="rect">
            <a:avLst/>
          </a:prstGeom>
        </p:spPr>
      </p:pic>
      <p:pic>
        <p:nvPicPr>
          <p:cNvPr id="2" name="Slika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716725"/>
            <a:ext cx="3492272" cy="2620144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26141"/>
            <a:ext cx="3456384" cy="2593219"/>
          </a:xfrm>
          <a:prstGeom prst="rect">
            <a:avLst/>
          </a:prstGeom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0268">
            <a:off x="203168" y="301886"/>
            <a:ext cx="954137" cy="66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7641764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Jožefov sejem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>
                <a:latin typeface="Calibri" pitchFamily="34" charset="0"/>
                <a:cs typeface="Calibri" pitchFamily="34" charset="0"/>
              </a:rPr>
              <a:t>(REVIVAS Škale)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15" y="1245179"/>
            <a:ext cx="4180292" cy="2351415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80"/>
          <a:stretch/>
        </p:blipFill>
        <p:spPr>
          <a:xfrm>
            <a:off x="3572495" y="3717032"/>
            <a:ext cx="2698497" cy="175035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7"/>
          <a:stretch/>
        </p:blipFill>
        <p:spPr>
          <a:xfrm>
            <a:off x="6478081" y="3728571"/>
            <a:ext cx="2347419" cy="1719235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00" y="3717032"/>
            <a:ext cx="3111732" cy="175035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92" y="1245179"/>
            <a:ext cx="4180292" cy="2351415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0268">
            <a:off x="203168" y="301886"/>
            <a:ext cx="954137" cy="66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940632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9823">
            <a:off x="323528" y="1543955"/>
            <a:ext cx="3151604" cy="2101069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3890">
            <a:off x="2718582" y="2420888"/>
            <a:ext cx="4697733" cy="3131822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5931">
            <a:off x="5882456" y="1628800"/>
            <a:ext cx="2880320" cy="216024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5424">
            <a:off x="322392" y="383202"/>
            <a:ext cx="1021912" cy="70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Naslov 2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sl-SI" b="1" cap="none" dirty="0" smtClean="0">
                <a:latin typeface="Calibri" pitchFamily="34" charset="0"/>
                <a:cs typeface="Calibri" pitchFamily="34" charset="0"/>
              </a:rPr>
              <a:t>Čistina akcija</a:t>
            </a:r>
            <a:br>
              <a:rPr lang="sl-SI" b="1" cap="none" dirty="0" smtClean="0">
                <a:latin typeface="Calibri" pitchFamily="34" charset="0"/>
                <a:cs typeface="Calibri" pitchFamily="34" charset="0"/>
              </a:rPr>
            </a:br>
            <a:r>
              <a:rPr lang="sl-SI" sz="2200" b="1" cap="none" dirty="0" smtClean="0">
                <a:latin typeface="Calibri" pitchFamily="34" charset="0"/>
                <a:cs typeface="Calibri" pitchFamily="34" charset="0"/>
              </a:rPr>
              <a:t>(TZ Velenje in vsa turistična društva)</a:t>
            </a:r>
            <a:endParaRPr lang="sl-SI" sz="2200" b="1" cap="none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927584"/>
      </p:ext>
    </p:extLst>
  </p:cSld>
  <p:clrMapOvr>
    <a:masterClrMapping/>
  </p:clrMapOvr>
  <p:transition advClick="0" advTm="5000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oti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Ko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ti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1664</TotalTime>
  <Words>172</Words>
  <Application>Microsoft Office PowerPoint</Application>
  <PresentationFormat>Diaprojekcija na zaslonu (4:3)</PresentationFormat>
  <Paragraphs>46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35</vt:i4>
      </vt:variant>
    </vt:vector>
  </HeadingPairs>
  <TitlesOfParts>
    <vt:vector size="36" baseType="lpstr">
      <vt:lpstr>Koti</vt:lpstr>
      <vt:lpstr>   POROČILO O IZVEDBI  JAVNEGA RAZPISA ZA SOFINANCIRANJE PROGRAMOV IN PROJEKTOV NA PODROČJU TURIZMA V MESTNI OBČINI VELENJE  ZA LETO 2013  </vt:lpstr>
      <vt:lpstr>Sejem Alpe Adria: Turizem in prosti čas (TZ Velenje in vsa turistična društva)</vt:lpstr>
      <vt:lpstr>PowerPointova predstavitev</vt:lpstr>
      <vt:lpstr>Pokop pusta v Šaleku  (TD Šalek)</vt:lpstr>
      <vt:lpstr>PowerPointova predstavitev</vt:lpstr>
      <vt:lpstr>Kmečka tržnica: Velika noč v mestu (TD Vinska Gora)</vt:lpstr>
      <vt:lpstr>Velikonočna delavnica (REVIVAS Škale)</vt:lpstr>
      <vt:lpstr>Jožefov sejem (REVIVAS Škale)</vt:lpstr>
      <vt:lpstr>Čistina akcija (TZ Velenje in vsa turistična društva)</vt:lpstr>
      <vt:lpstr>Spomladanski sejem v Vinski Gori (TD Vinska Gora)</vt:lpstr>
      <vt:lpstr>Cvetlični sejem (TZ Velenje in vsa turistična društva)</vt:lpstr>
      <vt:lpstr>Kmečka tržnica:  Međimurje in Dalmacija pozdravljata EU (KD Međimurje Velenje)</vt:lpstr>
      <vt:lpstr>Gozdarska delavnica (REVIVAS Škale)</vt:lpstr>
      <vt:lpstr>Kmečka tržnica: Skrivnosti zelišč in medu (Društvo zeliščarjev Velenje in Čebelarstvo Čanč)</vt:lpstr>
      <vt:lpstr>Turistični teden (TZ Velenje)</vt:lpstr>
      <vt:lpstr>Večer pod Lipco (TD Šentilj)</vt:lpstr>
      <vt:lpstr>O kresi se dan obesi (TD Šalek)</vt:lpstr>
      <vt:lpstr>Kmečka tržnica: Od žita do kruha (TD Šentilj) </vt:lpstr>
      <vt:lpstr>Kmečka tržnica: Srednjeveško doživetje  (TD Velenje)</vt:lpstr>
      <vt:lpstr>Starotrški dan (TD Šalek)</vt:lpstr>
      <vt:lpstr>Družinski vikend na Tuševem (TD Vinska Gora)</vt:lpstr>
      <vt:lpstr>Kmečka tržnica: Hmelj: nekoč zeleno zlato, kaj pa danes? (TD Šmartno ob Paki)</vt:lpstr>
      <vt:lpstr>Sejem MOS v Celju (TZ Velenje in vsa turistična društva)</vt:lpstr>
      <vt:lpstr>Dobrodošli v našem mestu (TZ Velenje)</vt:lpstr>
      <vt:lpstr>Mlinarska nedelja (TD Vinska Gora)</vt:lpstr>
      <vt:lpstr>Kmečka tržnica:  Repa, korenje, zdravo življenje (REVIVAS Škale) </vt:lpstr>
      <vt:lpstr>Jesenski sejem in Golažijada (TZ Velenje in vsa turistična društva) </vt:lpstr>
      <vt:lpstr>Jesen na Grilovi domačiji (TD Vinska Gora)</vt:lpstr>
      <vt:lpstr>Sejem jesenskih dobrot v Vinski Gori (TD Vinska Gora)</vt:lpstr>
      <vt:lpstr>Katarinin sejem v Šentilju (TD Šentilj)</vt:lpstr>
      <vt:lpstr>Martinovo rajžanje  od kleti do kleti (TD Šentilj)</vt:lpstr>
      <vt:lpstr>Adventna delavnica (REVIVAS Škale)</vt:lpstr>
      <vt:lpstr>Praznični sejem (TZ Velenje in vsa turistična društva) </vt:lpstr>
      <vt:lpstr>Blagoslov konj (TD Šentilj pri Velenju)</vt:lpstr>
      <vt:lpstr>PowerPointova predstavitev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oliveraf</dc:creator>
  <cp:lastModifiedBy>Gaberšek Urška</cp:lastModifiedBy>
  <cp:revision>114</cp:revision>
  <cp:lastPrinted>2014-02-20T17:00:02Z</cp:lastPrinted>
  <dcterms:created xsi:type="dcterms:W3CDTF">2012-03-12T07:28:51Z</dcterms:created>
  <dcterms:modified xsi:type="dcterms:W3CDTF">2014-03-21T07:25:43Z</dcterms:modified>
</cp:coreProperties>
</file>