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60" r:id="rId3"/>
  </p:sldMasterIdLst>
  <p:notesMasterIdLst>
    <p:notesMasterId r:id="rId53"/>
  </p:notesMasterIdLst>
  <p:sldIdLst>
    <p:sldId id="256" r:id="rId4"/>
    <p:sldId id="257" r:id="rId5"/>
    <p:sldId id="258" r:id="rId6"/>
    <p:sldId id="259" r:id="rId7"/>
    <p:sldId id="260" r:id="rId8"/>
    <p:sldId id="313" r:id="rId9"/>
    <p:sldId id="261" r:id="rId10"/>
    <p:sldId id="263" r:id="rId11"/>
    <p:sldId id="272" r:id="rId12"/>
    <p:sldId id="302" r:id="rId13"/>
    <p:sldId id="304" r:id="rId14"/>
    <p:sldId id="303" r:id="rId15"/>
    <p:sldId id="268" r:id="rId16"/>
    <p:sldId id="305" r:id="rId17"/>
    <p:sldId id="306" r:id="rId18"/>
    <p:sldId id="314" r:id="rId19"/>
    <p:sldId id="315" r:id="rId20"/>
    <p:sldId id="273" r:id="rId21"/>
    <p:sldId id="274" r:id="rId22"/>
    <p:sldId id="276" r:id="rId23"/>
    <p:sldId id="31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301" r:id="rId32"/>
    <p:sldId id="307" r:id="rId33"/>
    <p:sldId id="308" r:id="rId34"/>
    <p:sldId id="309" r:id="rId35"/>
    <p:sldId id="286" r:id="rId36"/>
    <p:sldId id="287" r:id="rId37"/>
    <p:sldId id="310" r:id="rId38"/>
    <p:sldId id="288" r:id="rId39"/>
    <p:sldId id="289" r:id="rId40"/>
    <p:sldId id="290" r:id="rId41"/>
    <p:sldId id="291" r:id="rId42"/>
    <p:sldId id="311" r:id="rId43"/>
    <p:sldId id="292" r:id="rId44"/>
    <p:sldId id="293" r:id="rId45"/>
    <p:sldId id="294" r:id="rId46"/>
    <p:sldId id="312" r:id="rId47"/>
    <p:sldId id="296" r:id="rId48"/>
    <p:sldId id="297" r:id="rId49"/>
    <p:sldId id="298" r:id="rId50"/>
    <p:sldId id="299" r:id="rId51"/>
    <p:sldId id="300" r:id="rId52"/>
  </p:sldIdLst>
  <p:sldSz cx="9144000" cy="6858000" type="screen4x3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vetel slo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vetel slog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47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876008554486246E-2"/>
          <c:y val="9.8978272690253985E-2"/>
          <c:w val="0.74624100806843585"/>
          <c:h val="0.81326758526306997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8464481870321767"/>
                  <c:y val="4.5371559599581349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5069693545251289"/>
                  <c:y val="0.1280973794969159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667650918635171"/>
                  <c:y val="-5.596797852744266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List1!$A$2:$A$4</c:f>
              <c:strCache>
                <c:ptCount val="3"/>
                <c:pt idx="0">
                  <c:v>BILANCA PRIHODKOV IN ODHODKOV</c:v>
                </c:pt>
                <c:pt idx="1">
                  <c:v>RAČUN FINANČNIH TERJATEV IN NALOŽB</c:v>
                </c:pt>
                <c:pt idx="2">
                  <c:v>RAČUN FINANCIRANJA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42551428</c:v>
                </c:pt>
                <c:pt idx="1">
                  <c:v>5200</c:v>
                </c:pt>
                <c:pt idx="2">
                  <c:v>2780453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463291046952466"/>
          <c:y val="6.1513538665693909E-2"/>
          <c:w val="0.31376215125887041"/>
          <c:h val="0.13056801392322473"/>
        </c:manualLayout>
      </c:layout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dLbls>
            <c:numFmt formatCode="0.0%" sourceLinked="0"/>
            <c:txPr>
              <a:bodyPr/>
              <a:lstStyle/>
              <a:p>
                <a:pPr>
                  <a:defRPr sz="9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List1!$A$2:$A$22</c:f>
              <c:strCache>
                <c:ptCount val="21"/>
                <c:pt idx="0">
                  <c:v>POLITIČNI SISTEM - 01</c:v>
                </c:pt>
                <c:pt idx="1">
                  <c:v>EKONOMSKA IN FISKALNA ADMINISTRACIJA - 02</c:v>
                </c:pt>
                <c:pt idx="2">
                  <c:v>ZUNANJA POLITIKA IN MEDNARODNA POMOČ - 03</c:v>
                </c:pt>
                <c:pt idx="3">
                  <c:v>SKUPNE ADMINISTRATIVNE SLUŽBE IN SPLOŠNE JAVNE STORITVE - 04</c:v>
                </c:pt>
                <c:pt idx="4">
                  <c:v>ZNANOST IN TEHNOLOŠKI RAZVOJ - 05</c:v>
                </c:pt>
                <c:pt idx="5">
                  <c:v>LOKALNA SAMOUPRAVA - 06</c:v>
                </c:pt>
                <c:pt idx="6">
                  <c:v>OBRAMBA IN UKREPI OB IZREDNIH DOGODKIH - 07</c:v>
                </c:pt>
                <c:pt idx="7">
                  <c:v>NOTRANJE ZADEVE IN VARNOST - 08</c:v>
                </c:pt>
                <c:pt idx="8">
                  <c:v>TRG DELA IN DELOVNI POGOJI - 10</c:v>
                </c:pt>
                <c:pt idx="9">
                  <c:v>KMETIJSTVO, GOZDARSTVO IN RIBIŠTVO - 11</c:v>
                </c:pt>
                <c:pt idx="10">
                  <c:v>PRIDOBIVANJE IN DISTRIBUCIJA ENERGETSKIH SUROVIN - 12</c:v>
                </c:pt>
                <c:pt idx="11">
                  <c:v>PROMET, PROMETNA INFRASTRUKTURA IN KOMUNIKACIJE - 13</c:v>
                </c:pt>
                <c:pt idx="12">
                  <c:v>GOSPODARSTVO - 14</c:v>
                </c:pt>
                <c:pt idx="13">
                  <c:v>VAROVANJE OKOLJA IN NARAVNE DEDIŠČINE - 15</c:v>
                </c:pt>
                <c:pt idx="14">
                  <c:v>PROSTORSKO PLANIRANJE IN STANOVANJSKO KOMUNALNA DEJAVNOST - 16</c:v>
                </c:pt>
                <c:pt idx="15">
                  <c:v>ZDRAVSTVENO VARSTVO - 17</c:v>
                </c:pt>
                <c:pt idx="16">
                  <c:v>KULTURA, ŠPORT IN NEVLADNE ORGANIZACIJE - 18</c:v>
                </c:pt>
                <c:pt idx="17">
                  <c:v>IZOBRAŽEVANJE - 19</c:v>
                </c:pt>
                <c:pt idx="18">
                  <c:v>SOCIALNO VARSTVO - 20</c:v>
                </c:pt>
                <c:pt idx="19">
                  <c:v>SERVISIRANJE JAVNEGA DOLGA - 22</c:v>
                </c:pt>
                <c:pt idx="20">
                  <c:v>INTERVENCIJSKI PROGRAMI IN OBVEZNOSTI - 23</c:v>
                </c:pt>
              </c:strCache>
            </c:strRef>
          </c:cat>
          <c:val>
            <c:numRef>
              <c:f>List1!$B$2:$B$22</c:f>
              <c:numCache>
                <c:formatCode>0.0%</c:formatCode>
                <c:ptCount val="21"/>
                <c:pt idx="0">
                  <c:v>1.209916895397747E-2</c:v>
                </c:pt>
                <c:pt idx="1">
                  <c:v>7.4021217831456122E-4</c:v>
                </c:pt>
                <c:pt idx="2">
                  <c:v>1.6541950297381421E-3</c:v>
                </c:pt>
                <c:pt idx="3">
                  <c:v>1.0170055994310456E-2</c:v>
                </c:pt>
                <c:pt idx="4">
                  <c:v>1.4528848899261915E-3</c:v>
                </c:pt>
                <c:pt idx="5">
                  <c:v>9.1581577779434667E-2</c:v>
                </c:pt>
                <c:pt idx="6">
                  <c:v>1.1790256090935959E-2</c:v>
                </c:pt>
                <c:pt idx="7">
                  <c:v>1.8300376041442822E-3</c:v>
                </c:pt>
                <c:pt idx="8">
                  <c:v>5.8594762650689067E-3</c:v>
                </c:pt>
                <c:pt idx="9">
                  <c:v>1.8385440623291621E-3</c:v>
                </c:pt>
                <c:pt idx="10">
                  <c:v>3.3461214079971921E-2</c:v>
                </c:pt>
                <c:pt idx="11">
                  <c:v>0.10948181015796442</c:v>
                </c:pt>
                <c:pt idx="12">
                  <c:v>9.6853263452732086E-3</c:v>
                </c:pt>
                <c:pt idx="13">
                  <c:v>5.7022053886610191E-2</c:v>
                </c:pt>
                <c:pt idx="14">
                  <c:v>0.29236303426858717</c:v>
                </c:pt>
                <c:pt idx="15">
                  <c:v>1.1483565910077622E-2</c:v>
                </c:pt>
                <c:pt idx="16">
                  <c:v>9.430397500137104E-2</c:v>
                </c:pt>
                <c:pt idx="17">
                  <c:v>0.17013192584544723</c:v>
                </c:pt>
                <c:pt idx="18">
                  <c:v>3.5282265003910566E-2</c:v>
                </c:pt>
                <c:pt idx="19">
                  <c:v>3.6077863950259678E-2</c:v>
                </c:pt>
                <c:pt idx="20">
                  <c:v>1.1690556702347062E-2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672832"/>
        <c:axId val="37674368"/>
      </c:barChart>
      <c:catAx>
        <c:axId val="3767283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37674368"/>
        <c:crosses val="autoZero"/>
        <c:auto val="1"/>
        <c:lblAlgn val="ctr"/>
        <c:lblOffset val="100"/>
        <c:noMultiLvlLbl val="0"/>
      </c:catAx>
      <c:valAx>
        <c:axId val="37674368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sl-SI"/>
          </a:p>
        </c:txPr>
        <c:crossAx val="376728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List1!$B$2:$B$13</c:f>
              <c:numCache>
                <c:formatCode>#,##0\ "€"</c:formatCode>
                <c:ptCount val="12"/>
                <c:pt idx="0">
                  <c:v>445951</c:v>
                </c:pt>
                <c:pt idx="1">
                  <c:v>438492</c:v>
                </c:pt>
                <c:pt idx="2">
                  <c:v>21000</c:v>
                </c:pt>
                <c:pt idx="3">
                  <c:v>4000448</c:v>
                </c:pt>
                <c:pt idx="4">
                  <c:v>17380889</c:v>
                </c:pt>
                <c:pt idx="5">
                  <c:v>14291903</c:v>
                </c:pt>
                <c:pt idx="6">
                  <c:v>739342</c:v>
                </c:pt>
                <c:pt idx="7">
                  <c:v>9500956</c:v>
                </c:pt>
                <c:pt idx="8">
                  <c:v>638604</c:v>
                </c:pt>
                <c:pt idx="9">
                  <c:v>155770</c:v>
                </c:pt>
                <c:pt idx="10">
                  <c:v>18707</c:v>
                </c:pt>
                <c:pt idx="11">
                  <c:v>467929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List1!$C$2:$C$13</c:f>
              <c:numCache>
                <c:formatCode>#,##0\ "€"</c:formatCode>
                <c:ptCount val="12"/>
                <c:pt idx="0">
                  <c:v>446432</c:v>
                </c:pt>
                <c:pt idx="1">
                  <c:v>434725</c:v>
                </c:pt>
                <c:pt idx="2">
                  <c:v>21000</c:v>
                </c:pt>
                <c:pt idx="3">
                  <c:v>4009625</c:v>
                </c:pt>
                <c:pt idx="4">
                  <c:v>17367588</c:v>
                </c:pt>
                <c:pt idx="5">
                  <c:v>14295223</c:v>
                </c:pt>
                <c:pt idx="6">
                  <c:v>729120</c:v>
                </c:pt>
                <c:pt idx="7">
                  <c:v>9505046</c:v>
                </c:pt>
                <c:pt idx="8">
                  <c:v>638604</c:v>
                </c:pt>
                <c:pt idx="9">
                  <c:v>165992</c:v>
                </c:pt>
                <c:pt idx="10">
                  <c:v>20307</c:v>
                </c:pt>
                <c:pt idx="11">
                  <c:v>468814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List1!$D$2:$D$13</c:f>
              <c:numCache>
                <c:formatCode>#,##0\ "€"</c:formatCode>
                <c:ptCount val="12"/>
                <c:pt idx="0">
                  <c:v>383127</c:v>
                </c:pt>
                <c:pt idx="1">
                  <c:v>417215</c:v>
                </c:pt>
                <c:pt idx="2">
                  <c:v>19965</c:v>
                </c:pt>
                <c:pt idx="3">
                  <c:v>3867513</c:v>
                </c:pt>
                <c:pt idx="4">
                  <c:v>15295478</c:v>
                </c:pt>
                <c:pt idx="5">
                  <c:v>13180571</c:v>
                </c:pt>
                <c:pt idx="6">
                  <c:v>364349</c:v>
                </c:pt>
                <c:pt idx="7">
                  <c:v>8399547</c:v>
                </c:pt>
                <c:pt idx="8">
                  <c:v>573426</c:v>
                </c:pt>
                <c:pt idx="9">
                  <c:v>165912</c:v>
                </c:pt>
                <c:pt idx="10">
                  <c:v>15625</c:v>
                </c:pt>
                <c:pt idx="11">
                  <c:v>359863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37408"/>
        <c:axId val="137538944"/>
      </c:barChart>
      <c:catAx>
        <c:axId val="1375374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37538944"/>
        <c:crosses val="autoZero"/>
        <c:auto val="1"/>
        <c:lblAlgn val="ctr"/>
        <c:lblOffset val="100"/>
        <c:noMultiLvlLbl val="0"/>
      </c:catAx>
      <c:valAx>
        <c:axId val="137538944"/>
        <c:scaling>
          <c:orientation val="minMax"/>
        </c:scaling>
        <c:delete val="0"/>
        <c:axPos val="b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sl-SI"/>
          </a:p>
        </c:txPr>
        <c:crossAx val="1375374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List1!$B$2:$B$13</c:f>
              <c:numCache>
                <c:formatCode>#,##0\ "€"</c:formatCode>
                <c:ptCount val="12"/>
                <c:pt idx="0">
                  <c:v>383127</c:v>
                </c:pt>
                <c:pt idx="1">
                  <c:v>417215</c:v>
                </c:pt>
                <c:pt idx="2">
                  <c:v>19965</c:v>
                </c:pt>
                <c:pt idx="3">
                  <c:v>3867513</c:v>
                </c:pt>
                <c:pt idx="4">
                  <c:v>15295478</c:v>
                </c:pt>
                <c:pt idx="5">
                  <c:v>13180571</c:v>
                </c:pt>
                <c:pt idx="6">
                  <c:v>364349</c:v>
                </c:pt>
                <c:pt idx="7">
                  <c:v>8399547</c:v>
                </c:pt>
                <c:pt idx="8">
                  <c:v>573426</c:v>
                </c:pt>
                <c:pt idx="9">
                  <c:v>165912</c:v>
                </c:pt>
                <c:pt idx="10">
                  <c:v>15625</c:v>
                </c:pt>
                <c:pt idx="11">
                  <c:v>359863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430912"/>
        <c:axId val="93432448"/>
      </c:barChart>
      <c:catAx>
        <c:axId val="934309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93432448"/>
        <c:crosses val="autoZero"/>
        <c:auto val="1"/>
        <c:lblAlgn val="ctr"/>
        <c:lblOffset val="100"/>
        <c:noMultiLvlLbl val="0"/>
      </c:catAx>
      <c:valAx>
        <c:axId val="93432448"/>
        <c:scaling>
          <c:orientation val="minMax"/>
        </c:scaling>
        <c:delete val="0"/>
        <c:axPos val="b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4309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List1!$B$2:$B$13</c:f>
              <c:numCache>
                <c:formatCode>0.0%</c:formatCode>
                <c:ptCount val="12"/>
                <c:pt idx="0">
                  <c:v>8.9011137828575414E-3</c:v>
                </c:pt>
                <c:pt idx="1">
                  <c:v>9.693073541971485E-3</c:v>
                </c:pt>
                <c:pt idx="2">
                  <c:v>4.6384289458782814E-4</c:v>
                </c:pt>
                <c:pt idx="3">
                  <c:v>8.9853164276286243E-2</c:v>
                </c:pt>
                <c:pt idx="4">
                  <c:v>0.35535681390555696</c:v>
                </c:pt>
                <c:pt idx="5">
                  <c:v>0.30622159804459725</c:v>
                </c:pt>
                <c:pt idx="6">
                  <c:v>8.4648482244017321E-3</c:v>
                </c:pt>
                <c:pt idx="7">
                  <c:v>0.19514501345887844</c:v>
                </c:pt>
                <c:pt idx="8">
                  <c:v>1.3322292795988977E-2</c:v>
                </c:pt>
                <c:pt idx="9">
                  <c:v>3.8546006675109312E-3</c:v>
                </c:pt>
                <c:pt idx="10">
                  <c:v>3.6301253333006833E-4</c:v>
                </c:pt>
                <c:pt idx="11">
                  <c:v>8.3606258740325373E-3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774400"/>
        <c:axId val="138775936"/>
      </c:barChart>
      <c:catAx>
        <c:axId val="1387744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38775936"/>
        <c:crosses val="autoZero"/>
        <c:auto val="1"/>
        <c:lblAlgn val="ctr"/>
        <c:lblOffset val="100"/>
        <c:noMultiLvlLbl val="0"/>
      </c:catAx>
      <c:valAx>
        <c:axId val="138775936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387744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PRORAČUN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List1!$B$2:$E$2</c:f>
              <c:numCache>
                <c:formatCode>#,##0\ "€"</c:formatCode>
                <c:ptCount val="4"/>
                <c:pt idx="0">
                  <c:v>32199751</c:v>
                </c:pt>
                <c:pt idx="1">
                  <c:v>37758997</c:v>
                </c:pt>
                <c:pt idx="2">
                  <c:v>36649062</c:v>
                </c:pt>
                <c:pt idx="3">
                  <c:v>43042591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TEKOČI ODHODKI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List1!$B$3:$E$3</c:f>
              <c:numCache>
                <c:formatCode>#,##0\ "€"</c:formatCode>
                <c:ptCount val="4"/>
                <c:pt idx="0">
                  <c:v>20794463</c:v>
                </c:pt>
                <c:pt idx="1">
                  <c:v>24580828</c:v>
                </c:pt>
                <c:pt idx="2">
                  <c:v>22495206</c:v>
                </c:pt>
                <c:pt idx="3">
                  <c:v>22612476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List1!$B$4:$E$4</c:f>
              <c:numCache>
                <c:formatCode>#,##0\ "€"</c:formatCode>
                <c:ptCount val="4"/>
                <c:pt idx="0">
                  <c:v>11405288</c:v>
                </c:pt>
                <c:pt idx="1">
                  <c:v>13178169</c:v>
                </c:pt>
                <c:pt idx="2">
                  <c:v>14153856</c:v>
                </c:pt>
                <c:pt idx="3">
                  <c:v>20430115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822784"/>
        <c:axId val="141099008"/>
      </c:barChart>
      <c:catAx>
        <c:axId val="140822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41099008"/>
        <c:crosses val="autoZero"/>
        <c:auto val="1"/>
        <c:lblAlgn val="ctr"/>
        <c:lblOffset val="100"/>
        <c:noMultiLvlLbl val="0"/>
      </c:catAx>
      <c:valAx>
        <c:axId val="1410990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crossAx val="140822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List1!$B$2:$E$2</c:f>
              <c:numCache>
                <c:formatCode>#,##0\ "€"</c:formatCode>
                <c:ptCount val="4"/>
                <c:pt idx="0">
                  <c:v>4132093</c:v>
                </c:pt>
                <c:pt idx="1">
                  <c:v>4180336</c:v>
                </c:pt>
                <c:pt idx="2">
                  <c:v>4108684</c:v>
                </c:pt>
                <c:pt idx="3">
                  <c:v>4331988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List1!$B$3:$E$3</c:f>
              <c:numCache>
                <c:formatCode>#,##0\ "€"</c:formatCode>
                <c:ptCount val="4"/>
                <c:pt idx="0">
                  <c:v>16617370</c:v>
                </c:pt>
                <c:pt idx="1">
                  <c:v>20350492</c:v>
                </c:pt>
                <c:pt idx="2">
                  <c:v>18313599</c:v>
                </c:pt>
                <c:pt idx="3">
                  <c:v>17884645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REZERVA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List1!$B$4:$E$4</c:f>
              <c:numCache>
                <c:formatCode>#,##0\ "€"</c:formatCode>
                <c:ptCount val="4"/>
                <c:pt idx="0">
                  <c:v>45000</c:v>
                </c:pt>
                <c:pt idx="1">
                  <c:v>50000</c:v>
                </c:pt>
                <c:pt idx="2">
                  <c:v>72923</c:v>
                </c:pt>
                <c:pt idx="3">
                  <c:v>395844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122176"/>
        <c:axId val="141128064"/>
      </c:barChart>
      <c:catAx>
        <c:axId val="141122176"/>
        <c:scaling>
          <c:orientation val="minMax"/>
        </c:scaling>
        <c:delete val="0"/>
        <c:axPos val="b"/>
        <c:majorTickMark val="none"/>
        <c:minorTickMark val="none"/>
        <c:tickLblPos val="nextTo"/>
        <c:crossAx val="141128064"/>
        <c:crosses val="autoZero"/>
        <c:auto val="1"/>
        <c:lblAlgn val="ctr"/>
        <c:lblOffset val="100"/>
        <c:noMultiLvlLbl val="0"/>
      </c:catAx>
      <c:valAx>
        <c:axId val="141128064"/>
        <c:scaling>
          <c:orientation val="minMax"/>
        </c:scaling>
        <c:delete val="0"/>
        <c:axPos val="l"/>
        <c:majorGridlines/>
        <c:numFmt formatCode="#,##0\ &quot;€&quot;" sourceLinked="1"/>
        <c:majorTickMark val="none"/>
        <c:minorTickMark val="none"/>
        <c:tickLblPos val="nextTo"/>
        <c:crossAx val="1411221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2654320987654322"/>
                  <c:y val="-6.734478386146770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1666666666666664E-2"/>
                  <c:y val="0.116433342473192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6234689413823273E-2"/>
                  <c:y val="-0.148719731027407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7.8703703703703706E-2"/>
                  <c:y val="-7.57628818441511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/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List1!$A$2:$A$5</c:f>
              <c:strCache>
                <c:ptCount val="4"/>
                <c:pt idx="0">
                  <c:v>PLAČE</c:v>
                </c:pt>
                <c:pt idx="1">
                  <c:v>OSTALI TEKOČI ODHODKI</c:v>
                </c:pt>
                <c:pt idx="2">
                  <c:v>INVESTICIJSKI ODHODKI</c:v>
                </c:pt>
                <c:pt idx="3">
                  <c:v>REZERVE</c:v>
                </c:pt>
              </c:strCache>
            </c:strRef>
          </c:cat>
          <c:val>
            <c:numRef>
              <c:f>List1!$B$2:$B$5</c:f>
              <c:numCache>
                <c:formatCode>#,##0\ "€"</c:formatCode>
                <c:ptCount val="4"/>
                <c:pt idx="0">
                  <c:v>4331988</c:v>
                </c:pt>
                <c:pt idx="1">
                  <c:v>17884645</c:v>
                </c:pt>
                <c:pt idx="2">
                  <c:v>20430115</c:v>
                </c:pt>
                <c:pt idx="3">
                  <c:v>395844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List1!$B$2:$B$13</c:f>
              <c:numCache>
                <c:formatCode>#,##0\ _€</c:formatCode>
                <c:ptCount val="12"/>
                <c:pt idx="0">
                  <c:v>0</c:v>
                </c:pt>
                <c:pt idx="1">
                  <c:v>57196</c:v>
                </c:pt>
                <c:pt idx="2">
                  <c:v>0</c:v>
                </c:pt>
                <c:pt idx="3">
                  <c:v>2277789</c:v>
                </c:pt>
                <c:pt idx="4">
                  <c:v>0</c:v>
                </c:pt>
                <c:pt idx="5">
                  <c:v>1386544</c:v>
                </c:pt>
                <c:pt idx="6">
                  <c:v>0</c:v>
                </c:pt>
                <c:pt idx="7">
                  <c:v>0</c:v>
                </c:pt>
                <c:pt idx="8">
                  <c:v>447747</c:v>
                </c:pt>
                <c:pt idx="9">
                  <c:v>162712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List1!$C$2:$C$13</c:f>
              <c:numCache>
                <c:formatCode>#,##0\ _€</c:formatCode>
                <c:ptCount val="12"/>
                <c:pt idx="0">
                  <c:v>355804</c:v>
                </c:pt>
                <c:pt idx="1">
                  <c:v>358355</c:v>
                </c:pt>
                <c:pt idx="2">
                  <c:v>19965</c:v>
                </c:pt>
                <c:pt idx="3">
                  <c:v>1086317</c:v>
                </c:pt>
                <c:pt idx="4">
                  <c:v>3581101</c:v>
                </c:pt>
                <c:pt idx="5">
                  <c:v>10098383</c:v>
                </c:pt>
                <c:pt idx="6">
                  <c:v>80552</c:v>
                </c:pt>
                <c:pt idx="7">
                  <c:v>1884527</c:v>
                </c:pt>
                <c:pt idx="8">
                  <c:v>116290</c:v>
                </c:pt>
                <c:pt idx="9">
                  <c:v>730</c:v>
                </c:pt>
                <c:pt idx="10">
                  <c:v>14992</c:v>
                </c:pt>
                <c:pt idx="11">
                  <c:v>287630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List1!$D$2:$D$13</c:f>
              <c:numCache>
                <c:formatCode>#,##0\ _€</c:formatCode>
                <c:ptCount val="12"/>
                <c:pt idx="0">
                  <c:v>27323</c:v>
                </c:pt>
                <c:pt idx="1">
                  <c:v>1663</c:v>
                </c:pt>
                <c:pt idx="2">
                  <c:v>0</c:v>
                </c:pt>
                <c:pt idx="3">
                  <c:v>107564</c:v>
                </c:pt>
                <c:pt idx="4">
                  <c:v>11714378</c:v>
                </c:pt>
                <c:pt idx="5">
                  <c:v>1695643</c:v>
                </c:pt>
                <c:pt idx="6">
                  <c:v>283798</c:v>
                </c:pt>
                <c:pt idx="7">
                  <c:v>6515020</c:v>
                </c:pt>
                <c:pt idx="8">
                  <c:v>9390</c:v>
                </c:pt>
                <c:pt idx="9">
                  <c:v>2471</c:v>
                </c:pt>
                <c:pt idx="10">
                  <c:v>633</c:v>
                </c:pt>
                <c:pt idx="11">
                  <c:v>72232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List1!$A$2:$A$13</c:f>
              <c:strCache>
                <c:ptCount val="12"/>
                <c:pt idx="0">
                  <c:v>OBČINSKI SVET - 100</c:v>
                </c:pt>
                <c:pt idx="1">
                  <c:v>ŽUPAN - 200</c:v>
                </c:pt>
                <c:pt idx="2">
                  <c:v>NADZORNI ODBOR - 300</c:v>
                </c:pt>
                <c:pt idx="3">
                  <c:v>URAD ZA JAVNE FINANCE IN SPLOŠNE ZADEVE - 401</c:v>
                </c:pt>
                <c:pt idx="4">
                  <c:v>URAD ZA KOMUNALNE DEJAVNOSTI - 402</c:v>
                </c:pt>
                <c:pt idx="5">
                  <c:v>URAD ZA DRUŽBENE DEJAVNOSTI - 403</c:v>
                </c:pt>
                <c:pt idx="6">
                  <c:v>URAD ZA UREJANJE PROSTORA - 404</c:v>
                </c:pt>
                <c:pt idx="7">
                  <c:v>URAD ZA RAZVOJ IN  INVESTICIJE - 405</c:v>
                </c:pt>
                <c:pt idx="8">
                  <c:v>MEDOBČINSKA INŠPEKCIJA, REDARSTVO IN VARSTVO OKOLJA - 406</c:v>
                </c:pt>
                <c:pt idx="9">
                  <c:v>URAD ZA OKOLJE IN PROSTOR SAŠA REGIJE - 407</c:v>
                </c:pt>
                <c:pt idx="10">
                  <c:v>MESTNE ČETRTI - 601-603</c:v>
                </c:pt>
                <c:pt idx="11">
                  <c:v>KRAJEVNE SKUPNOSTI - 604-619</c:v>
                </c:pt>
              </c:strCache>
            </c:strRef>
          </c:cat>
          <c:val>
            <c:numRef>
              <c:f>List1!$E$2:$E$13</c:f>
              <c:numCache>
                <c:formatCode>#,##0\ _€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395844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182080"/>
        <c:axId val="141183616"/>
      </c:barChart>
      <c:catAx>
        <c:axId val="141182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183616"/>
        <c:crosses val="autoZero"/>
        <c:auto val="1"/>
        <c:lblAlgn val="ctr"/>
        <c:lblOffset val="100"/>
        <c:noMultiLvlLbl val="0"/>
      </c:catAx>
      <c:valAx>
        <c:axId val="141183616"/>
        <c:scaling>
          <c:orientation val="minMax"/>
        </c:scaling>
        <c:delete val="0"/>
        <c:axPos val="b"/>
        <c:majorGridlines/>
        <c:numFmt formatCode="#,##0\ &quot;€&quot;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1820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100 - OBČINSKI SVET</c:v>
                </c:pt>
                <c:pt idx="1">
                  <c:v>200 - ŽUPAN</c:v>
                </c:pt>
                <c:pt idx="2">
                  <c:v>401 - URAD ZA JAVNE FINANCE IN SPLOŠNE ZADEVE</c:v>
                </c:pt>
                <c:pt idx="3">
                  <c:v>402 - URAD ZA KOMUNALNE DEJAVNOSTI</c:v>
                </c:pt>
                <c:pt idx="4">
                  <c:v>403 - URAD ZA DRUŽBENE DEJAVNOSTI</c:v>
                </c:pt>
                <c:pt idx="5">
                  <c:v>404 - URAD ZA UREJANJE PROSTORA</c:v>
                </c:pt>
                <c:pt idx="6">
                  <c:v>405 - URAD ZA RAZVOJ IN INVESTICIJE</c:v>
                </c:pt>
                <c:pt idx="7">
                  <c:v>406 - MEDOBČINSKA INŠPEKCIJA, REDARSTVO IN VARSTVO OKOLJA</c:v>
                </c:pt>
                <c:pt idx="8">
                  <c:v>407 - URAD ZA OKOLJE IN PROSTOR SAŠA REGIJE</c:v>
                </c:pt>
                <c:pt idx="9">
                  <c:v>601-603 - MESTNE ČETRTI</c:v>
                </c:pt>
                <c:pt idx="10">
                  <c:v>604-619 - KRAJEVNE SKUPNOSTI</c:v>
                </c:pt>
              </c:strCache>
            </c:strRef>
          </c:cat>
          <c:val>
            <c:numRef>
              <c:f>List1!$B$2:$L$2</c:f>
              <c:numCache>
                <c:formatCode>#,##0\ "€"</c:formatCode>
                <c:ptCount val="11"/>
                <c:pt idx="0">
                  <c:v>27000</c:v>
                </c:pt>
                <c:pt idx="1">
                  <c:v>1665</c:v>
                </c:pt>
                <c:pt idx="2">
                  <c:v>159153</c:v>
                </c:pt>
                <c:pt idx="3">
                  <c:v>13358861</c:v>
                </c:pt>
                <c:pt idx="4">
                  <c:v>2741303</c:v>
                </c:pt>
                <c:pt idx="5">
                  <c:v>625112</c:v>
                </c:pt>
                <c:pt idx="6">
                  <c:v>7361370</c:v>
                </c:pt>
                <c:pt idx="7">
                  <c:v>9392</c:v>
                </c:pt>
                <c:pt idx="8">
                  <c:v>2200</c:v>
                </c:pt>
                <c:pt idx="9">
                  <c:v>1057</c:v>
                </c:pt>
                <c:pt idx="10">
                  <c:v>150156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100 - OBČINSKI SVET</c:v>
                </c:pt>
                <c:pt idx="1">
                  <c:v>200 - ŽUPAN</c:v>
                </c:pt>
                <c:pt idx="2">
                  <c:v>401 - URAD ZA JAVNE FINANCE IN SPLOŠNE ZADEVE</c:v>
                </c:pt>
                <c:pt idx="3">
                  <c:v>402 - URAD ZA KOMUNALNE DEJAVNOSTI</c:v>
                </c:pt>
                <c:pt idx="4">
                  <c:v>403 - URAD ZA DRUŽBENE DEJAVNOSTI</c:v>
                </c:pt>
                <c:pt idx="5">
                  <c:v>404 - URAD ZA UREJANJE PROSTORA</c:v>
                </c:pt>
                <c:pt idx="6">
                  <c:v>405 - URAD ZA RAZVOJ IN INVESTICIJE</c:v>
                </c:pt>
                <c:pt idx="7">
                  <c:v>406 - MEDOBČINSKA INŠPEKCIJA, REDARSTVO IN VARSTVO OKOLJA</c:v>
                </c:pt>
                <c:pt idx="8">
                  <c:v>407 - URAD ZA OKOLJE IN PROSTOR SAŠA REGIJE</c:v>
                </c:pt>
                <c:pt idx="9">
                  <c:v>601-603 - MESTNE ČETRTI</c:v>
                </c:pt>
                <c:pt idx="10">
                  <c:v>604-619 - KRAJEVNE SKUPNOSTI</c:v>
                </c:pt>
              </c:strCache>
            </c:strRef>
          </c:cat>
          <c:val>
            <c:numRef>
              <c:f>List1!$B$3:$L$3</c:f>
              <c:numCache>
                <c:formatCode>#,##0\ "€"</c:formatCode>
                <c:ptCount val="11"/>
                <c:pt idx="0">
                  <c:v>28341</c:v>
                </c:pt>
                <c:pt idx="1">
                  <c:v>1894</c:v>
                </c:pt>
                <c:pt idx="2">
                  <c:v>122804</c:v>
                </c:pt>
                <c:pt idx="3">
                  <c:v>13416916</c:v>
                </c:pt>
                <c:pt idx="4">
                  <c:v>2729011</c:v>
                </c:pt>
                <c:pt idx="5">
                  <c:v>602146</c:v>
                </c:pt>
                <c:pt idx="6">
                  <c:v>7448685</c:v>
                </c:pt>
                <c:pt idx="7">
                  <c:v>9505</c:v>
                </c:pt>
                <c:pt idx="8">
                  <c:v>2471</c:v>
                </c:pt>
                <c:pt idx="9">
                  <c:v>737</c:v>
                </c:pt>
                <c:pt idx="10">
                  <c:v>143505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100 - OBČINSKI SVET</c:v>
                </c:pt>
                <c:pt idx="1">
                  <c:v>200 - ŽUPAN</c:v>
                </c:pt>
                <c:pt idx="2">
                  <c:v>401 - URAD ZA JAVNE FINANCE IN SPLOŠNE ZADEVE</c:v>
                </c:pt>
                <c:pt idx="3">
                  <c:v>402 - URAD ZA KOMUNALNE DEJAVNOSTI</c:v>
                </c:pt>
                <c:pt idx="4">
                  <c:v>403 - URAD ZA DRUŽBENE DEJAVNOSTI</c:v>
                </c:pt>
                <c:pt idx="5">
                  <c:v>404 - URAD ZA UREJANJE PROSTORA</c:v>
                </c:pt>
                <c:pt idx="6">
                  <c:v>405 - URAD ZA RAZVOJ IN INVESTICIJE</c:v>
                </c:pt>
                <c:pt idx="7">
                  <c:v>406 - MEDOBČINSKA INŠPEKCIJA, REDARSTVO IN VARSTVO OKOLJA</c:v>
                </c:pt>
                <c:pt idx="8">
                  <c:v>407 - URAD ZA OKOLJE IN PROSTOR SAŠA REGIJE</c:v>
                </c:pt>
                <c:pt idx="9">
                  <c:v>601-603 - MESTNE ČETRTI</c:v>
                </c:pt>
                <c:pt idx="10">
                  <c:v>604-619 - KRAJEVNE SKUPNOSTI</c:v>
                </c:pt>
              </c:strCache>
            </c:strRef>
          </c:cat>
          <c:val>
            <c:numRef>
              <c:f>List1!$B$4:$L$4</c:f>
              <c:numCache>
                <c:formatCode>#,##0\ "€"</c:formatCode>
                <c:ptCount val="11"/>
                <c:pt idx="0">
                  <c:v>27323</c:v>
                </c:pt>
                <c:pt idx="1">
                  <c:v>1663</c:v>
                </c:pt>
                <c:pt idx="2">
                  <c:v>107564</c:v>
                </c:pt>
                <c:pt idx="3">
                  <c:v>11714378</c:v>
                </c:pt>
                <c:pt idx="4">
                  <c:v>1695643</c:v>
                </c:pt>
                <c:pt idx="5">
                  <c:v>283798</c:v>
                </c:pt>
                <c:pt idx="6">
                  <c:v>6515020</c:v>
                </c:pt>
                <c:pt idx="7">
                  <c:v>9390</c:v>
                </c:pt>
                <c:pt idx="8">
                  <c:v>2471</c:v>
                </c:pt>
                <c:pt idx="9">
                  <c:v>633</c:v>
                </c:pt>
                <c:pt idx="10">
                  <c:v>72232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60992"/>
        <c:axId val="141462528"/>
      </c:barChart>
      <c:catAx>
        <c:axId val="141460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sl-SI"/>
          </a:p>
        </c:txPr>
        <c:crossAx val="141462528"/>
        <c:crosses val="autoZero"/>
        <c:auto val="1"/>
        <c:lblAlgn val="ctr"/>
        <c:lblOffset val="100"/>
        <c:noMultiLvlLbl val="0"/>
      </c:catAx>
      <c:valAx>
        <c:axId val="14146252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4609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PRORAČUN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List1!$B$2:$E$2</c:f>
              <c:numCache>
                <c:formatCode>#,##0\ "€"</c:formatCode>
                <c:ptCount val="4"/>
                <c:pt idx="0">
                  <c:v>32199751</c:v>
                </c:pt>
                <c:pt idx="1">
                  <c:v>37758997</c:v>
                </c:pt>
                <c:pt idx="2">
                  <c:v>36649062</c:v>
                </c:pt>
                <c:pt idx="3">
                  <c:v>43042591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TEKOČI ODHODKI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List1!$B$3:$E$3</c:f>
              <c:numCache>
                <c:formatCode>#,##0\ "€"</c:formatCode>
                <c:ptCount val="4"/>
                <c:pt idx="0">
                  <c:v>20794463</c:v>
                </c:pt>
                <c:pt idx="1">
                  <c:v>24580828</c:v>
                </c:pt>
                <c:pt idx="2">
                  <c:v>22495206</c:v>
                </c:pt>
                <c:pt idx="3">
                  <c:v>22612476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List1!$B$4:$E$4</c:f>
              <c:numCache>
                <c:formatCode>#,##0\ "€"</c:formatCode>
                <c:ptCount val="4"/>
                <c:pt idx="0">
                  <c:v>11405288</c:v>
                </c:pt>
                <c:pt idx="1">
                  <c:v>13178169</c:v>
                </c:pt>
                <c:pt idx="2">
                  <c:v>14153856</c:v>
                </c:pt>
                <c:pt idx="3">
                  <c:v>20430115</c:v>
                </c:pt>
              </c:numCache>
            </c:numRef>
          </c:val>
        </c:ser>
        <c:ser>
          <c:idx val="3"/>
          <c:order val="3"/>
          <c:tx>
            <c:strRef>
              <c:f>List1!$A$5</c:f>
              <c:strCache>
                <c:ptCount val="1"/>
                <c:pt idx="0">
                  <c:v>ZADOLŽEVANJE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List1!$B$5:$E$5</c:f>
              <c:numCache>
                <c:formatCode>#,##0\ "€"</c:formatCode>
                <c:ptCount val="4"/>
                <c:pt idx="0">
                  <c:v>1500000</c:v>
                </c:pt>
                <c:pt idx="1">
                  <c:v>4000000</c:v>
                </c:pt>
                <c:pt idx="2">
                  <c:v>1967515</c:v>
                </c:pt>
                <c:pt idx="3">
                  <c:v>2780453</c:v>
                </c:pt>
              </c:numCache>
            </c:numRef>
          </c:val>
        </c:ser>
        <c:ser>
          <c:idx val="4"/>
          <c:order val="4"/>
          <c:tx>
            <c:strRef>
              <c:f>List1!$A$6</c:f>
              <c:strCache>
                <c:ptCount val="1"/>
                <c:pt idx="0">
                  <c:v>ODPLAČILA DOLGA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REALIZIRANI 2010</c:v>
                </c:pt>
                <c:pt idx="1">
                  <c:v>REALIZIRANI 2011</c:v>
                </c:pt>
                <c:pt idx="2">
                  <c:v>REALIZIRANI 2012</c:v>
                </c:pt>
                <c:pt idx="3">
                  <c:v>REALIZIRANI 2013</c:v>
                </c:pt>
              </c:strCache>
            </c:strRef>
          </c:cat>
          <c:val>
            <c:numRef>
              <c:f>List1!$B$6:$E$6</c:f>
              <c:numCache>
                <c:formatCode>#,##0\ "€"</c:formatCode>
                <c:ptCount val="4"/>
                <c:pt idx="0">
                  <c:v>1546183</c:v>
                </c:pt>
                <c:pt idx="1">
                  <c:v>1588545</c:v>
                </c:pt>
                <c:pt idx="2">
                  <c:v>1617956</c:v>
                </c:pt>
                <c:pt idx="3">
                  <c:v>1356464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49920"/>
        <c:axId val="141264000"/>
      </c:barChart>
      <c:catAx>
        <c:axId val="14124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sl-SI"/>
          </a:p>
        </c:txPr>
        <c:crossAx val="141264000"/>
        <c:crosses val="autoZero"/>
        <c:auto val="1"/>
        <c:lblAlgn val="ctr"/>
        <c:lblOffset val="100"/>
        <c:noMultiLvlLbl val="0"/>
      </c:catAx>
      <c:valAx>
        <c:axId val="14126400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249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List1!$B$1:$G$1</c:f>
              <c:strCache>
                <c:ptCount val="6"/>
                <c:pt idx="0">
                  <c:v>DAVČNI PRIHODKI</c:v>
                </c:pt>
                <c:pt idx="1">
                  <c:v>NEDAVČNI PRIHODKI</c:v>
                </c:pt>
                <c:pt idx="2">
                  <c:v>KAPITALSKI PRIHODKI</c:v>
                </c:pt>
                <c:pt idx="3">
                  <c:v>DONACIJE</c:v>
                </c:pt>
                <c:pt idx="4">
                  <c:v>TRANSFERNI PRIHODKI</c:v>
                </c:pt>
                <c:pt idx="5">
                  <c:v>PREJETA SREDSTVA IZ EVROPSKE UNIJE</c:v>
                </c:pt>
              </c:strCache>
            </c:strRef>
          </c:cat>
          <c:val>
            <c:numRef>
              <c:f>List1!$B$2:$G$2</c:f>
              <c:numCache>
                <c:formatCode>#,##0\ "€"</c:formatCode>
                <c:ptCount val="6"/>
                <c:pt idx="0">
                  <c:v>23684897</c:v>
                </c:pt>
                <c:pt idx="1">
                  <c:v>9840855</c:v>
                </c:pt>
                <c:pt idx="2">
                  <c:v>3376979</c:v>
                </c:pt>
                <c:pt idx="3">
                  <c:v>72947</c:v>
                </c:pt>
                <c:pt idx="4">
                  <c:v>7072530</c:v>
                </c:pt>
                <c:pt idx="5">
                  <c:v>267809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List1!$B$1:$G$1</c:f>
              <c:strCache>
                <c:ptCount val="6"/>
                <c:pt idx="0">
                  <c:v>DAVČNI PRIHODKI</c:v>
                </c:pt>
                <c:pt idx="1">
                  <c:v>NEDAVČNI PRIHODKI</c:v>
                </c:pt>
                <c:pt idx="2">
                  <c:v>KAPITALSKI PRIHODKI</c:v>
                </c:pt>
                <c:pt idx="3">
                  <c:v>DONACIJE</c:v>
                </c:pt>
                <c:pt idx="4">
                  <c:v>TRANSFERNI PRIHODKI</c:v>
                </c:pt>
                <c:pt idx="5">
                  <c:v>PREJETA SREDSTVA IZ EVROPSKE UNIJE</c:v>
                </c:pt>
              </c:strCache>
            </c:strRef>
          </c:cat>
          <c:val>
            <c:numRef>
              <c:f>List1!$B$3:$G$3</c:f>
              <c:numCache>
                <c:formatCode>#,##0\ "€"</c:formatCode>
                <c:ptCount val="6"/>
                <c:pt idx="0">
                  <c:v>23684897</c:v>
                </c:pt>
                <c:pt idx="1">
                  <c:v>9840855</c:v>
                </c:pt>
                <c:pt idx="2">
                  <c:v>3376979</c:v>
                </c:pt>
                <c:pt idx="3">
                  <c:v>72947</c:v>
                </c:pt>
                <c:pt idx="4">
                  <c:v>7072530</c:v>
                </c:pt>
                <c:pt idx="5">
                  <c:v>267809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List1!$B$1:$G$1</c:f>
              <c:strCache>
                <c:ptCount val="6"/>
                <c:pt idx="0">
                  <c:v>DAVČNI PRIHODKI</c:v>
                </c:pt>
                <c:pt idx="1">
                  <c:v>NEDAVČNI PRIHODKI</c:v>
                </c:pt>
                <c:pt idx="2">
                  <c:v>KAPITALSKI PRIHODKI</c:v>
                </c:pt>
                <c:pt idx="3">
                  <c:v>DONACIJE</c:v>
                </c:pt>
                <c:pt idx="4">
                  <c:v>TRANSFERNI PRIHODKI</c:v>
                </c:pt>
                <c:pt idx="5">
                  <c:v>PREJETA SREDSTVA IZ EVROPSKE UNIJE</c:v>
                </c:pt>
              </c:strCache>
            </c:strRef>
          </c:cat>
          <c:val>
            <c:numRef>
              <c:f>List1!$B$4:$G$4</c:f>
              <c:numCache>
                <c:formatCode>#,##0\ "€"</c:formatCode>
                <c:ptCount val="6"/>
                <c:pt idx="0">
                  <c:v>24139788</c:v>
                </c:pt>
                <c:pt idx="1">
                  <c:v>9467422</c:v>
                </c:pt>
                <c:pt idx="2">
                  <c:v>3002934</c:v>
                </c:pt>
                <c:pt idx="3">
                  <c:v>22900</c:v>
                </c:pt>
                <c:pt idx="4">
                  <c:v>5434866</c:v>
                </c:pt>
                <c:pt idx="5">
                  <c:v>483519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97152"/>
        <c:axId val="138092544"/>
      </c:barChart>
      <c:catAx>
        <c:axId val="1376971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38092544"/>
        <c:crosses val="autoZero"/>
        <c:auto val="1"/>
        <c:lblAlgn val="ctr"/>
        <c:lblOffset val="100"/>
        <c:noMultiLvlLbl val="0"/>
      </c:catAx>
      <c:valAx>
        <c:axId val="138092544"/>
        <c:scaling>
          <c:orientation val="minMax"/>
        </c:scaling>
        <c:delete val="0"/>
        <c:axPos val="l"/>
        <c:majorGridlines/>
        <c:numFmt formatCode="#,##0\ &quot;€&quot;" sourceLinked="1"/>
        <c:majorTickMark val="none"/>
        <c:minorTickMark val="none"/>
        <c:tickLblPos val="nextTo"/>
        <c:crossAx val="13769715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418951</c:v>
                </c:pt>
                <c:pt idx="1">
                  <c:v>418091</c:v>
                </c:pt>
                <c:pt idx="2">
                  <c:v>355804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27000</c:v>
                </c:pt>
                <c:pt idx="1">
                  <c:v>28341</c:v>
                </c:pt>
                <c:pt idx="2">
                  <c:v>27323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594624"/>
        <c:axId val="141596160"/>
      </c:barChart>
      <c:catAx>
        <c:axId val="141594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596160"/>
        <c:crosses val="autoZero"/>
        <c:auto val="1"/>
        <c:lblAlgn val="ctr"/>
        <c:lblOffset val="100"/>
        <c:noMultiLvlLbl val="0"/>
      </c:catAx>
      <c:valAx>
        <c:axId val="14159616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59462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01 - POLITIČNI SISTEM</c:v>
                </c:pt>
                <c:pt idx="1">
                  <c:v>03 - ZUNANJA POLITIKA IN MEDNARODNA POMOČ</c:v>
                </c:pt>
                <c:pt idx="2">
                  <c:v>04 - SKUPNE ADMINISTRATIVNE SLUŽBE IN SPLOŠNE JAVNE STORITVE</c:v>
                </c:pt>
                <c:pt idx="3">
                  <c:v>06 - LOKALNA SAMOUPRAVA</c:v>
                </c:pt>
                <c:pt idx="4">
                  <c:v>08 - NOTRANJE ZADEVE IN VARNOST</c:v>
                </c:pt>
              </c:strCache>
            </c:strRef>
          </c:cat>
          <c:val>
            <c:numRef>
              <c:f>List1!$B$2:$F$2</c:f>
              <c:numCache>
                <c:formatCode>#,##0\ "€"</c:formatCode>
                <c:ptCount val="5"/>
                <c:pt idx="0">
                  <c:v>317400</c:v>
                </c:pt>
                <c:pt idx="1">
                  <c:v>9000</c:v>
                </c:pt>
                <c:pt idx="2">
                  <c:v>55580</c:v>
                </c:pt>
                <c:pt idx="3">
                  <c:v>53600</c:v>
                </c:pt>
                <c:pt idx="4">
                  <c:v>10371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01 - POLITIČNI SISTEM</c:v>
                </c:pt>
                <c:pt idx="1">
                  <c:v>03 - ZUNANJA POLITIKA IN MEDNARODNA POMOČ</c:v>
                </c:pt>
                <c:pt idx="2">
                  <c:v>04 - SKUPNE ADMINISTRATIVNE SLUŽBE IN SPLOŠNE JAVNE STORITVE</c:v>
                </c:pt>
                <c:pt idx="3">
                  <c:v>06 - LOKALNA SAMOUPRAVA</c:v>
                </c:pt>
                <c:pt idx="4">
                  <c:v>08 - NOTRANJE ZADEVE IN VARNOST</c:v>
                </c:pt>
              </c:strCache>
            </c:strRef>
          </c:cat>
          <c:val>
            <c:numRef>
              <c:f>List1!$B$3:$F$3</c:f>
              <c:numCache>
                <c:formatCode>#,##0\ "€"</c:formatCode>
                <c:ptCount val="5"/>
                <c:pt idx="0">
                  <c:v>317400</c:v>
                </c:pt>
                <c:pt idx="1">
                  <c:v>9000</c:v>
                </c:pt>
                <c:pt idx="2">
                  <c:v>55180</c:v>
                </c:pt>
                <c:pt idx="3">
                  <c:v>51260</c:v>
                </c:pt>
                <c:pt idx="4">
                  <c:v>13592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01 - POLITIČNI SISTEM</c:v>
                </c:pt>
                <c:pt idx="1">
                  <c:v>03 - ZUNANJA POLITIKA IN MEDNARODNA POMOČ</c:v>
                </c:pt>
                <c:pt idx="2">
                  <c:v>04 - SKUPNE ADMINISTRATIVNE SLUŽBE IN SPLOŠNE JAVNE STORITVE</c:v>
                </c:pt>
                <c:pt idx="3">
                  <c:v>06 - LOKALNA SAMOUPRAVA</c:v>
                </c:pt>
                <c:pt idx="4">
                  <c:v>08 - NOTRANJE ZADEVE IN VARNOST</c:v>
                </c:pt>
              </c:strCache>
            </c:strRef>
          </c:cat>
          <c:val>
            <c:numRef>
              <c:f>List1!$B$4:$F$4</c:f>
              <c:numCache>
                <c:formatCode>#,##0\ "€"</c:formatCode>
                <c:ptCount val="5"/>
                <c:pt idx="0">
                  <c:v>267228</c:v>
                </c:pt>
                <c:pt idx="1">
                  <c:v>8075</c:v>
                </c:pt>
                <c:pt idx="2">
                  <c:v>44058</c:v>
                </c:pt>
                <c:pt idx="3">
                  <c:v>50555</c:v>
                </c:pt>
                <c:pt idx="4">
                  <c:v>13212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384320"/>
        <c:axId val="141386112"/>
      </c:barChart>
      <c:catAx>
        <c:axId val="141384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386112"/>
        <c:crosses val="autoZero"/>
        <c:auto val="1"/>
        <c:lblAlgn val="ctr"/>
        <c:lblOffset val="100"/>
        <c:noMultiLvlLbl val="0"/>
      </c:catAx>
      <c:valAx>
        <c:axId val="141386112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3843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57152</c:v>
                </c:pt>
                <c:pt idx="1">
                  <c:v>57196</c:v>
                </c:pt>
                <c:pt idx="2">
                  <c:v>57196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379675</c:v>
                </c:pt>
                <c:pt idx="1">
                  <c:v>375635</c:v>
                </c:pt>
                <c:pt idx="2">
                  <c:v>358355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1665</c:v>
                </c:pt>
                <c:pt idx="1">
                  <c:v>1894</c:v>
                </c:pt>
                <c:pt idx="2">
                  <c:v>1663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749824"/>
        <c:axId val="140759808"/>
      </c:barChart>
      <c:catAx>
        <c:axId val="140749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0759808"/>
        <c:crosses val="autoZero"/>
        <c:auto val="1"/>
        <c:lblAlgn val="ctr"/>
        <c:lblOffset val="100"/>
        <c:noMultiLvlLbl val="0"/>
      </c:catAx>
      <c:valAx>
        <c:axId val="1407598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074982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List1!$B$1:$C$1</c:f>
              <c:strCache>
                <c:ptCount val="2"/>
                <c:pt idx="0">
                  <c:v>01 - POLITIČNI SISTEM</c:v>
                </c:pt>
                <c:pt idx="1">
                  <c:v>04 - SKUPNE ADMINISTRATIVNE SLUŽBE IN SPLOŠNE JAVNE STORITVE</c:v>
                </c:pt>
              </c:strCache>
            </c:strRef>
          </c:cat>
          <c:val>
            <c:numRef>
              <c:f>List1!$B$2:$C$2</c:f>
              <c:numCache>
                <c:formatCode>#,##0\ "€"</c:formatCode>
                <c:ptCount val="2"/>
                <c:pt idx="0">
                  <c:v>262544</c:v>
                </c:pt>
                <c:pt idx="1">
                  <c:v>175948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List1!$B$1:$C$1</c:f>
              <c:strCache>
                <c:ptCount val="2"/>
                <c:pt idx="0">
                  <c:v>01 - POLITIČNI SISTEM</c:v>
                </c:pt>
                <c:pt idx="1">
                  <c:v>04 - SKUPNE ADMINISTRATIVNE SLUŽBE IN SPLOŠNE JAVNE STORITVE</c:v>
                </c:pt>
              </c:strCache>
            </c:strRef>
          </c:cat>
          <c:val>
            <c:numRef>
              <c:f>List1!$B$3:$C$3</c:f>
              <c:numCache>
                <c:formatCode>#,##0\ "€"</c:formatCode>
                <c:ptCount val="2"/>
                <c:pt idx="0">
                  <c:v>263847</c:v>
                </c:pt>
                <c:pt idx="1">
                  <c:v>170878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2012</c:v>
                </c:pt>
              </c:strCache>
            </c:strRef>
          </c:tx>
          <c:invertIfNegative val="0"/>
          <c:cat>
            <c:strRef>
              <c:f>List1!$B$1:$C$1</c:f>
              <c:strCache>
                <c:ptCount val="2"/>
                <c:pt idx="0">
                  <c:v>01 - POLITIČNI SISTEM</c:v>
                </c:pt>
                <c:pt idx="1">
                  <c:v>04 - SKUPNE ADMINISTRATIVNE SLUŽBE IN SPLOŠNE JAVNE STORITVE</c:v>
                </c:pt>
              </c:strCache>
            </c:strRef>
          </c:cat>
          <c:val>
            <c:numRef>
              <c:f>List1!$B$4:$C$4</c:f>
              <c:numCache>
                <c:formatCode>#,##0\ "€"</c:formatCode>
                <c:ptCount val="2"/>
                <c:pt idx="0">
                  <c:v>253552</c:v>
                </c:pt>
                <c:pt idx="1">
                  <c:v>163663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97472"/>
        <c:axId val="141499008"/>
      </c:barChart>
      <c:catAx>
        <c:axId val="1414974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499008"/>
        <c:crosses val="autoZero"/>
        <c:auto val="1"/>
        <c:lblAlgn val="ctr"/>
        <c:lblOffset val="100"/>
        <c:noMultiLvlLbl val="0"/>
      </c:catAx>
      <c:valAx>
        <c:axId val="1414990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4974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21000</c:v>
                </c:pt>
                <c:pt idx="1">
                  <c:v>21000</c:v>
                </c:pt>
                <c:pt idx="2">
                  <c:v>19965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918592"/>
        <c:axId val="143920128"/>
      </c:barChart>
      <c:catAx>
        <c:axId val="1439185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3920128"/>
        <c:crosses val="autoZero"/>
        <c:auto val="1"/>
        <c:lblAlgn val="ctr"/>
        <c:lblOffset val="100"/>
        <c:noMultiLvlLbl val="0"/>
      </c:catAx>
      <c:valAx>
        <c:axId val="14392012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391859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2308947</c:v>
                </c:pt>
                <c:pt idx="1">
                  <c:v>2307771</c:v>
                </c:pt>
                <c:pt idx="2">
                  <c:v>2277789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1146648</c:v>
                </c:pt>
                <c:pt idx="1">
                  <c:v>1183206</c:v>
                </c:pt>
                <c:pt idx="2">
                  <c:v>1086317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159153</c:v>
                </c:pt>
                <c:pt idx="1">
                  <c:v>122804</c:v>
                </c:pt>
                <c:pt idx="2">
                  <c:v>107564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List1!$E$2:$E$4</c:f>
              <c:numCache>
                <c:formatCode>#,##0\ "€"</c:formatCode>
                <c:ptCount val="3"/>
                <c:pt idx="0">
                  <c:v>385700</c:v>
                </c:pt>
                <c:pt idx="1">
                  <c:v>395844</c:v>
                </c:pt>
                <c:pt idx="2">
                  <c:v>395844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917632"/>
        <c:axId val="144919168"/>
      </c:barChart>
      <c:catAx>
        <c:axId val="144917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4919168"/>
        <c:crosses val="autoZero"/>
        <c:auto val="1"/>
        <c:lblAlgn val="ctr"/>
        <c:lblOffset val="100"/>
        <c:noMultiLvlLbl val="0"/>
      </c:catAx>
      <c:valAx>
        <c:axId val="14491916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491763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List1!$B$1:$H$1</c:f>
              <c:strCache>
                <c:ptCount val="7"/>
                <c:pt idx="0">
                  <c:v>02 - EKONOMSKA IN FISKALNA ADMINISTRACIJA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10 - TRG DELA IN DELOVNI POGOJI</c:v>
                </c:pt>
                <c:pt idx="4">
                  <c:v>20 - SOCIALNO VARSTVO</c:v>
                </c:pt>
                <c:pt idx="5">
                  <c:v>22 - SERVISIRANJE JAVNEGA DOLGA</c:v>
                </c:pt>
                <c:pt idx="6">
                  <c:v>23 - INTERVENCIJSKI PROGRAMI IN OBVEZNOSTI</c:v>
                </c:pt>
              </c:strCache>
            </c:strRef>
          </c:cat>
          <c:val>
            <c:numRef>
              <c:f>List1!$B$2:$H$2</c:f>
              <c:numCache>
                <c:formatCode>#,##0\ "€"</c:formatCode>
                <c:ptCount val="7"/>
                <c:pt idx="0">
                  <c:v>12169</c:v>
                </c:pt>
                <c:pt idx="1">
                  <c:v>34680</c:v>
                </c:pt>
                <c:pt idx="2">
                  <c:v>2662548</c:v>
                </c:pt>
                <c:pt idx="3">
                  <c:v>148306</c:v>
                </c:pt>
                <c:pt idx="4">
                  <c:v>26400</c:v>
                </c:pt>
                <c:pt idx="5">
                  <c:v>725645</c:v>
                </c:pt>
                <c:pt idx="6">
                  <c:v>390700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List1!$B$1:$H$1</c:f>
              <c:strCache>
                <c:ptCount val="7"/>
                <c:pt idx="0">
                  <c:v>02 - EKONOMSKA IN FISKALNA ADMINISTRACIJA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10 - TRG DELA IN DELOVNI POGOJI</c:v>
                </c:pt>
                <c:pt idx="4">
                  <c:v>20 - SOCIALNO VARSTVO</c:v>
                </c:pt>
                <c:pt idx="5">
                  <c:v>22 - SERVISIRANJE JAVNEGA DOLGA</c:v>
                </c:pt>
                <c:pt idx="6">
                  <c:v>23 - INTERVENCIJSKI PROGRAMI IN OBVEZNOSTI</c:v>
                </c:pt>
              </c:strCache>
            </c:strRef>
          </c:cat>
          <c:val>
            <c:numRef>
              <c:f>List1!$B$3:$H$3</c:f>
              <c:numCache>
                <c:formatCode>#,##0\ "€"</c:formatCode>
                <c:ptCount val="7"/>
                <c:pt idx="0">
                  <c:v>12467</c:v>
                </c:pt>
                <c:pt idx="1">
                  <c:v>39680</c:v>
                </c:pt>
                <c:pt idx="2">
                  <c:v>2656347</c:v>
                </c:pt>
                <c:pt idx="3">
                  <c:v>148306</c:v>
                </c:pt>
                <c:pt idx="4">
                  <c:v>27286</c:v>
                </c:pt>
                <c:pt idx="5">
                  <c:v>725581</c:v>
                </c:pt>
                <c:pt idx="6">
                  <c:v>399958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List1!$B$1:$H$1</c:f>
              <c:strCache>
                <c:ptCount val="7"/>
                <c:pt idx="0">
                  <c:v>02 - EKONOMSKA IN FISKALNA ADMINISTRACIJA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10 - TRG DELA IN DELOVNI POGOJI</c:v>
                </c:pt>
                <c:pt idx="4">
                  <c:v>20 - SOCIALNO VARSTVO</c:v>
                </c:pt>
                <c:pt idx="5">
                  <c:v>22 - SERVISIRANJE JAVNEGA DOLGA</c:v>
                </c:pt>
                <c:pt idx="6">
                  <c:v>23 - INTERVENCIJSKI PROGRAMI IN OBVEZNOSTI</c:v>
                </c:pt>
              </c:strCache>
            </c:strRef>
          </c:cat>
          <c:val>
            <c:numRef>
              <c:f>List1!$B$4:$H$4</c:f>
              <c:numCache>
                <c:formatCode>#,##0\ "€"</c:formatCode>
                <c:ptCount val="7"/>
                <c:pt idx="0">
                  <c:v>11784</c:v>
                </c:pt>
                <c:pt idx="1">
                  <c:v>17693</c:v>
                </c:pt>
                <c:pt idx="2">
                  <c:v>2577126</c:v>
                </c:pt>
                <c:pt idx="3">
                  <c:v>148181</c:v>
                </c:pt>
                <c:pt idx="4">
                  <c:v>27286</c:v>
                </c:pt>
                <c:pt idx="5">
                  <c:v>689600</c:v>
                </c:pt>
                <c:pt idx="6">
                  <c:v>395844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788800"/>
        <c:axId val="137802880"/>
      </c:barChart>
      <c:catAx>
        <c:axId val="137788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37802880"/>
        <c:crosses val="autoZero"/>
        <c:auto val="1"/>
        <c:lblAlgn val="ctr"/>
        <c:lblOffset val="100"/>
        <c:noMultiLvlLbl val="0"/>
      </c:catAx>
      <c:valAx>
        <c:axId val="13780288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377888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4022028</c:v>
                </c:pt>
                <c:pt idx="1">
                  <c:v>3950672</c:v>
                </c:pt>
                <c:pt idx="2">
                  <c:v>3581101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13358861</c:v>
                </c:pt>
                <c:pt idx="1">
                  <c:v>13416916</c:v>
                </c:pt>
                <c:pt idx="2">
                  <c:v>11714378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List1!$E$2:$E$4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209344"/>
        <c:axId val="93210880"/>
      </c:barChart>
      <c:catAx>
        <c:axId val="93209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210880"/>
        <c:crosses val="autoZero"/>
        <c:auto val="1"/>
        <c:lblAlgn val="ctr"/>
        <c:lblOffset val="100"/>
        <c:noMultiLvlLbl val="0"/>
      </c:catAx>
      <c:valAx>
        <c:axId val="9321088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20934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4022028</c:v>
                </c:pt>
                <c:pt idx="1">
                  <c:v>3950672</c:v>
                </c:pt>
                <c:pt idx="2">
                  <c:v>3581101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13358861</c:v>
                </c:pt>
                <c:pt idx="1">
                  <c:v>13416916</c:v>
                </c:pt>
                <c:pt idx="2">
                  <c:v>11714378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List1!$E$2:$E$4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241728"/>
        <c:axId val="93243264"/>
      </c:barChart>
      <c:catAx>
        <c:axId val="93241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243264"/>
        <c:crosses val="autoZero"/>
        <c:auto val="1"/>
        <c:lblAlgn val="ctr"/>
        <c:lblOffset val="100"/>
        <c:noMultiLvlLbl val="0"/>
      </c:catAx>
      <c:valAx>
        <c:axId val="93243264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24172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4022028</c:v>
                </c:pt>
                <c:pt idx="1">
                  <c:v>3950672</c:v>
                </c:pt>
                <c:pt idx="2">
                  <c:v>3581101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13358861</c:v>
                </c:pt>
                <c:pt idx="1">
                  <c:v>13416916</c:v>
                </c:pt>
                <c:pt idx="2">
                  <c:v>11714378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List1!$E$2:$E$4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323264"/>
        <c:axId val="93324800"/>
      </c:barChart>
      <c:catAx>
        <c:axId val="93323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324800"/>
        <c:crosses val="autoZero"/>
        <c:auto val="1"/>
        <c:lblAlgn val="ctr"/>
        <c:lblOffset val="100"/>
        <c:noMultiLvlLbl val="0"/>
      </c:catAx>
      <c:valAx>
        <c:axId val="9332480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32326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734160834062409E-2"/>
                  <c:y val="0.2935558686626470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0740862253329446E-2"/>
                  <c:y val="9.696234812348222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9233012540099129E-2"/>
                  <c:y val="-1.147402221361509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8040001944201421E-4"/>
                  <c:y val="-4.31713648564957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7220460289686016E-2"/>
                  <c:y val="-8.569866788570741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6292590162340819E-2"/>
                  <c:y val="-6.4681704203061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/>
                </a:pPr>
                <a:endParaRPr lang="sl-SI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List1!$A$2:$A$7</c:f>
              <c:strCache>
                <c:ptCount val="6"/>
                <c:pt idx="0">
                  <c:v>DAVČNI PRIHODKI</c:v>
                </c:pt>
                <c:pt idx="1">
                  <c:v>NEDAVČNI PRIHODKI</c:v>
                </c:pt>
                <c:pt idx="2">
                  <c:v>KAPITALSKI PRIHODKI</c:v>
                </c:pt>
                <c:pt idx="3">
                  <c:v>PREJETE DONACIJE</c:v>
                </c:pt>
                <c:pt idx="4">
                  <c:v>TRANSFERNI PRIHODKI</c:v>
                </c:pt>
                <c:pt idx="5">
                  <c:v>PREJETA SREDSTVA IZ EVROPSKE UNIJE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>
                  <c:v>24139788</c:v>
                </c:pt>
                <c:pt idx="1">
                  <c:v>9467422</c:v>
                </c:pt>
                <c:pt idx="2">
                  <c:v>3002934</c:v>
                </c:pt>
                <c:pt idx="3">
                  <c:v>22900</c:v>
                </c:pt>
                <c:pt idx="4">
                  <c:v>5434866</c:v>
                </c:pt>
                <c:pt idx="5">
                  <c:v>483519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4022028</c:v>
                </c:pt>
                <c:pt idx="1">
                  <c:v>3950672</c:v>
                </c:pt>
                <c:pt idx="2">
                  <c:v>3581101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13358861</c:v>
                </c:pt>
                <c:pt idx="1">
                  <c:v>13416916</c:v>
                </c:pt>
                <c:pt idx="2">
                  <c:v>11714378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REZERVE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List1!$E$2:$E$4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375872"/>
        <c:axId val="93385856"/>
      </c:barChart>
      <c:catAx>
        <c:axId val="93375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385856"/>
        <c:crosses val="autoZero"/>
        <c:auto val="1"/>
        <c:lblAlgn val="ctr"/>
        <c:lblOffset val="100"/>
        <c:noMultiLvlLbl val="0"/>
      </c:catAx>
      <c:valAx>
        <c:axId val="93385856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337587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11 - KMETIJSTVO, GOZDARSTVO IN RIBIŠTVO</c:v>
                </c:pt>
                <c:pt idx="2">
                  <c:v>12 - PRIDOBIVANJE IN DISTRIBUCIJA ENERGETSKIH SUROVIN</c:v>
                </c:pt>
                <c:pt idx="3">
                  <c:v>13 - PROMET, PROMETNA INFRASTRUKTURA IN KOMUNIKACIJE</c:v>
                </c:pt>
                <c:pt idx="4">
                  <c:v>15 - VAROVANJE OKOLJA IN NARAVNE DEDIŠČINE</c:v>
                </c:pt>
                <c:pt idx="5">
                  <c:v>16 - PROSTORSKO PLANIRANJE IN STANOVANJSKO KOMUNALNA DEJAVNOST</c:v>
                </c:pt>
                <c:pt idx="6">
                  <c:v>22 - SERVISIRANJE JAVNEGA DOLGA</c:v>
                </c:pt>
                <c:pt idx="7">
                  <c:v>23 - INTERVENCIJSKI PROGRAMI IN OBVEZNOSTI</c:v>
                </c:pt>
              </c:strCache>
            </c:strRef>
          </c:cat>
          <c:val>
            <c:numRef>
              <c:f>List1!$B$2:$I$2</c:f>
              <c:numCache>
                <c:formatCode>#,##0\ "€"</c:formatCode>
                <c:ptCount val="8"/>
                <c:pt idx="0">
                  <c:v>3000</c:v>
                </c:pt>
                <c:pt idx="1">
                  <c:v>43000</c:v>
                </c:pt>
                <c:pt idx="2">
                  <c:v>1982405</c:v>
                </c:pt>
                <c:pt idx="3">
                  <c:v>5205350</c:v>
                </c:pt>
                <c:pt idx="4">
                  <c:v>2803029</c:v>
                </c:pt>
                <c:pt idx="5">
                  <c:v>6483564</c:v>
                </c:pt>
                <c:pt idx="6">
                  <c:v>690541</c:v>
                </c:pt>
                <c:pt idx="7">
                  <c:v>170000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11 - KMETIJSTVO, GOZDARSTVO IN RIBIŠTVO</c:v>
                </c:pt>
                <c:pt idx="2">
                  <c:v>12 - PRIDOBIVANJE IN DISTRIBUCIJA ENERGETSKIH SUROVIN</c:v>
                </c:pt>
                <c:pt idx="3">
                  <c:v>13 - PROMET, PROMETNA INFRASTRUKTURA IN KOMUNIKACIJE</c:v>
                </c:pt>
                <c:pt idx="4">
                  <c:v>15 - VAROVANJE OKOLJA IN NARAVNE DEDIŠČINE</c:v>
                </c:pt>
                <c:pt idx="5">
                  <c:v>16 - PROSTORSKO PLANIRANJE IN STANOVANJSKO KOMUNALNA DEJAVNOST</c:v>
                </c:pt>
                <c:pt idx="6">
                  <c:v>22 - SERVISIRANJE JAVNEGA DOLGA</c:v>
                </c:pt>
                <c:pt idx="7">
                  <c:v>23 - INTERVENCIJSKI PROGRAMI IN OBVEZNOSTI</c:v>
                </c:pt>
              </c:strCache>
            </c:strRef>
          </c:cat>
          <c:val>
            <c:numRef>
              <c:f>List1!$B$3:$I$3</c:f>
              <c:numCache>
                <c:formatCode>#,##0\ "€"</c:formatCode>
                <c:ptCount val="8"/>
                <c:pt idx="0">
                  <c:v>3000</c:v>
                </c:pt>
                <c:pt idx="1">
                  <c:v>43000</c:v>
                </c:pt>
                <c:pt idx="2">
                  <c:v>1665004</c:v>
                </c:pt>
                <c:pt idx="3">
                  <c:v>5159918</c:v>
                </c:pt>
                <c:pt idx="4">
                  <c:v>3043783</c:v>
                </c:pt>
                <c:pt idx="5">
                  <c:v>6602422</c:v>
                </c:pt>
                <c:pt idx="6">
                  <c:v>690541</c:v>
                </c:pt>
                <c:pt idx="7">
                  <c:v>159920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11 - KMETIJSTVO, GOZDARSTVO IN RIBIŠTVO</c:v>
                </c:pt>
                <c:pt idx="2">
                  <c:v>12 - PRIDOBIVANJE IN DISTRIBUCIJA ENERGETSKIH SUROVIN</c:v>
                </c:pt>
                <c:pt idx="3">
                  <c:v>13 - PROMET, PROMETNA INFRASTRUKTURA IN KOMUNIKACIJE</c:v>
                </c:pt>
                <c:pt idx="4">
                  <c:v>15 - VAROVANJE OKOLJA IN NARAVNE DEDIŠČINE</c:v>
                </c:pt>
                <c:pt idx="5">
                  <c:v>16 - PROSTORSKO PLANIRANJE IN STANOVANJSKO KOMUNALNA DEJAVNOST</c:v>
                </c:pt>
                <c:pt idx="6">
                  <c:v>22 - SERVISIRANJE JAVNEGA DOLGA</c:v>
                </c:pt>
                <c:pt idx="7">
                  <c:v>23 - INTERVENCIJSKI PROGRAMI IN OBVEZNOSTI</c:v>
                </c:pt>
              </c:strCache>
            </c:strRef>
          </c:cat>
          <c:val>
            <c:numRef>
              <c:f>List1!$B$4:$I$4</c:f>
              <c:numCache>
                <c:formatCode>#,##0\ "€"</c:formatCode>
                <c:ptCount val="8"/>
                <c:pt idx="0">
                  <c:v>2782</c:v>
                </c:pt>
                <c:pt idx="1">
                  <c:v>36775</c:v>
                </c:pt>
                <c:pt idx="2">
                  <c:v>1390551</c:v>
                </c:pt>
                <c:pt idx="3">
                  <c:v>4609308</c:v>
                </c:pt>
                <c:pt idx="4">
                  <c:v>2428508</c:v>
                </c:pt>
                <c:pt idx="5">
                  <c:v>6092216</c:v>
                </c:pt>
                <c:pt idx="6">
                  <c:v>638029</c:v>
                </c:pt>
                <c:pt idx="7">
                  <c:v>97308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891840"/>
        <c:axId val="141901824"/>
      </c:barChart>
      <c:catAx>
        <c:axId val="141891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901824"/>
        <c:crosses val="autoZero"/>
        <c:auto val="1"/>
        <c:lblAlgn val="ctr"/>
        <c:lblOffset val="100"/>
        <c:noMultiLvlLbl val="0"/>
      </c:catAx>
      <c:valAx>
        <c:axId val="141901824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891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sl-SI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1340518</c:v>
                </c:pt>
                <c:pt idx="1">
                  <c:v>1390431</c:v>
                </c:pt>
                <c:pt idx="2">
                  <c:v>1386544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10210082</c:v>
                </c:pt>
                <c:pt idx="1">
                  <c:v>10175781</c:v>
                </c:pt>
                <c:pt idx="2">
                  <c:v>10098383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2741303</c:v>
                </c:pt>
                <c:pt idx="1">
                  <c:v>2729011</c:v>
                </c:pt>
                <c:pt idx="2">
                  <c:v>1695643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941376"/>
        <c:axId val="141951360"/>
      </c:barChart>
      <c:catAx>
        <c:axId val="141941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951360"/>
        <c:crosses val="autoZero"/>
        <c:auto val="1"/>
        <c:lblAlgn val="ctr"/>
        <c:lblOffset val="100"/>
        <c:noMultiLvlLbl val="0"/>
      </c:catAx>
      <c:valAx>
        <c:axId val="14195136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94137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1340518</c:v>
                </c:pt>
                <c:pt idx="1">
                  <c:v>1390431</c:v>
                </c:pt>
                <c:pt idx="2">
                  <c:v>1386544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10210082</c:v>
                </c:pt>
                <c:pt idx="1">
                  <c:v>10175781</c:v>
                </c:pt>
                <c:pt idx="2">
                  <c:v>10098383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2741303</c:v>
                </c:pt>
                <c:pt idx="1">
                  <c:v>2729011</c:v>
                </c:pt>
                <c:pt idx="2">
                  <c:v>1695643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559872"/>
        <c:axId val="141046144"/>
      </c:barChart>
      <c:catAx>
        <c:axId val="142559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1046144"/>
        <c:crosses val="autoZero"/>
        <c:auto val="1"/>
        <c:lblAlgn val="ctr"/>
        <c:lblOffset val="100"/>
        <c:noMultiLvlLbl val="0"/>
      </c:catAx>
      <c:valAx>
        <c:axId val="141046144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255987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layout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05 - ZNANOST IN TEHNOLOŠKI RAZVOJ</c:v>
                </c:pt>
                <c:pt idx="2">
                  <c:v>10 - TRG DELA IN DELOVNI POGOJI</c:v>
                </c:pt>
                <c:pt idx="3">
                  <c:v>16 - PROSTORSKO PLANIRANJE IN STANOVANJSKO KOMUNALNA DEJAVNOST</c:v>
                </c:pt>
                <c:pt idx="4">
                  <c:v>17 - ZDRAVSTVENO VARSTVO</c:v>
                </c:pt>
                <c:pt idx="5">
                  <c:v>18 - KULTURA, ŠPORT IN NEVLADNE ORGANIZACIJE</c:v>
                </c:pt>
                <c:pt idx="6">
                  <c:v>19 - IZOBRAŽEVANJE</c:v>
                </c:pt>
                <c:pt idx="7">
                  <c:v>20 - SOCIALNO VARSTVO</c:v>
                </c:pt>
              </c:strCache>
            </c:strRef>
          </c:cat>
          <c:val>
            <c:numRef>
              <c:f>List1!$B$2:$I$2</c:f>
              <c:numCache>
                <c:formatCode>#,##0\ "€"</c:formatCode>
                <c:ptCount val="8"/>
                <c:pt idx="0">
                  <c:v>10000</c:v>
                </c:pt>
                <c:pt idx="1">
                  <c:v>69050</c:v>
                </c:pt>
                <c:pt idx="2">
                  <c:v>110311</c:v>
                </c:pt>
                <c:pt idx="3">
                  <c:v>8864</c:v>
                </c:pt>
                <c:pt idx="4">
                  <c:v>1118746</c:v>
                </c:pt>
                <c:pt idx="5">
                  <c:v>4267756</c:v>
                </c:pt>
                <c:pt idx="6">
                  <c:v>7465960</c:v>
                </c:pt>
                <c:pt idx="7">
                  <c:v>1241216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05 - ZNANOST IN TEHNOLOŠKI RAZVOJ</c:v>
                </c:pt>
                <c:pt idx="2">
                  <c:v>10 - TRG DELA IN DELOVNI POGOJI</c:v>
                </c:pt>
                <c:pt idx="3">
                  <c:v>16 - PROSTORSKO PLANIRANJE IN STANOVANJSKO KOMUNALNA DEJAVNOST</c:v>
                </c:pt>
                <c:pt idx="4">
                  <c:v>17 - ZDRAVSTVENO VARSTVO</c:v>
                </c:pt>
                <c:pt idx="5">
                  <c:v>18 - KULTURA, ŠPORT IN NEVLADNE ORGANIZACIJE</c:v>
                </c:pt>
                <c:pt idx="6">
                  <c:v>19 - IZOBRAŽEVANJE</c:v>
                </c:pt>
                <c:pt idx="7">
                  <c:v>20 - SOCIALNO VARSTVO</c:v>
                </c:pt>
              </c:strCache>
            </c:strRef>
          </c:cat>
          <c:val>
            <c:numRef>
              <c:f>List1!$B$3:$I$3</c:f>
              <c:numCache>
                <c:formatCode>#,##0\ "€"</c:formatCode>
                <c:ptCount val="8"/>
                <c:pt idx="0">
                  <c:v>10000</c:v>
                </c:pt>
                <c:pt idx="1">
                  <c:v>65934</c:v>
                </c:pt>
                <c:pt idx="2">
                  <c:v>107651</c:v>
                </c:pt>
                <c:pt idx="3">
                  <c:v>8864</c:v>
                </c:pt>
                <c:pt idx="4">
                  <c:v>1069790</c:v>
                </c:pt>
                <c:pt idx="5">
                  <c:v>4349131</c:v>
                </c:pt>
                <c:pt idx="6">
                  <c:v>7373610</c:v>
                </c:pt>
                <c:pt idx="7">
                  <c:v>1310243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List1!$B$1:$I$1</c:f>
              <c:strCache>
                <c:ptCount val="8"/>
                <c:pt idx="0">
                  <c:v>04 - SKUPNE ADMINISTRATIVNE SLUŽBE IN SPLOŠNE JAVNE STORITVE</c:v>
                </c:pt>
                <c:pt idx="1">
                  <c:v>05 - ZNANOST IN TEHNOLOŠKI RAZVOJ</c:v>
                </c:pt>
                <c:pt idx="2">
                  <c:v>10 - TRG DELA IN DELOVNI POGOJI</c:v>
                </c:pt>
                <c:pt idx="3">
                  <c:v>16 - PROSTORSKO PLANIRANJE IN STANOVANJSKO KOMUNALNA DEJAVNOST</c:v>
                </c:pt>
                <c:pt idx="4">
                  <c:v>17 - ZDRAVSTVENO VARSTVO</c:v>
                </c:pt>
                <c:pt idx="5">
                  <c:v>18 - KULTURA, ŠPORT IN NEVLADNE ORGANIZACIJE</c:v>
                </c:pt>
                <c:pt idx="6">
                  <c:v>19 - IZOBRAŽEVANJE</c:v>
                </c:pt>
                <c:pt idx="7">
                  <c:v>20 - SOCIALNO VARSTVO</c:v>
                </c:pt>
              </c:strCache>
            </c:strRef>
          </c:cat>
          <c:val>
            <c:numRef>
              <c:f>List1!$B$4:$I$4</c:f>
              <c:numCache>
                <c:formatCode>#,##0\ "€"</c:formatCode>
                <c:ptCount val="8"/>
                <c:pt idx="0">
                  <c:v>8500</c:v>
                </c:pt>
                <c:pt idx="1">
                  <c:v>62536</c:v>
                </c:pt>
                <c:pt idx="2">
                  <c:v>104026</c:v>
                </c:pt>
                <c:pt idx="3">
                  <c:v>8395</c:v>
                </c:pt>
                <c:pt idx="4">
                  <c:v>494282</c:v>
                </c:pt>
                <c:pt idx="5">
                  <c:v>3922670</c:v>
                </c:pt>
                <c:pt idx="6">
                  <c:v>7292776</c:v>
                </c:pt>
                <c:pt idx="7">
                  <c:v>1287385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993472"/>
        <c:axId val="141995008"/>
      </c:barChart>
      <c:catAx>
        <c:axId val="1419934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1995008"/>
        <c:crosses val="autoZero"/>
        <c:auto val="1"/>
        <c:lblAlgn val="ctr"/>
        <c:lblOffset val="100"/>
        <c:noMultiLvlLbl val="0"/>
      </c:catAx>
      <c:valAx>
        <c:axId val="1419950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sl-SI"/>
          </a:p>
        </c:txPr>
        <c:crossAx val="1419934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8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114230</c:v>
                </c:pt>
                <c:pt idx="1">
                  <c:v>126974</c:v>
                </c:pt>
                <c:pt idx="2">
                  <c:v>80552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625112</c:v>
                </c:pt>
                <c:pt idx="1">
                  <c:v>602146</c:v>
                </c:pt>
                <c:pt idx="2">
                  <c:v>283798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284672"/>
        <c:axId val="142286208"/>
      </c:barChart>
      <c:catAx>
        <c:axId val="142284672"/>
        <c:scaling>
          <c:orientation val="minMax"/>
        </c:scaling>
        <c:delete val="0"/>
        <c:axPos val="b"/>
        <c:majorTickMark val="out"/>
        <c:minorTickMark val="none"/>
        <c:tickLblPos val="nextTo"/>
        <c:crossAx val="142286208"/>
        <c:crosses val="autoZero"/>
        <c:auto val="1"/>
        <c:lblAlgn val="ctr"/>
        <c:lblOffset val="100"/>
        <c:noMultiLvlLbl val="0"/>
      </c:catAx>
      <c:valAx>
        <c:axId val="1422862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crossAx val="1422846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11 - KMETIJSTVO, GOZDARSTVO IN RIBIŠTVO</c:v>
                </c:pt>
                <c:pt idx="1">
                  <c:v>13 - PROMET, PROMETNA INFRASTRUKTURA IN KOMUNIKACIJE</c:v>
                </c:pt>
                <c:pt idx="2">
                  <c:v>15 - VAROVANJE OKOLJA IN NARAVNE DEDIŠČINE</c:v>
                </c:pt>
                <c:pt idx="3">
                  <c:v>16 - PROSTORSKO PLANIRANJE IN STANOVANJSKO KOMUNALNA DEJAVNOST</c:v>
                </c:pt>
                <c:pt idx="4">
                  <c:v>23 - INTERVENCIJSKI PROGRAMI IN OBVEZNOSTI</c:v>
                </c:pt>
              </c:strCache>
            </c:strRef>
          </c:cat>
          <c:val>
            <c:numRef>
              <c:f>List1!$B$2:$F$2</c:f>
              <c:numCache>
                <c:formatCode>#,##0\ "€"</c:formatCode>
                <c:ptCount val="5"/>
                <c:pt idx="0">
                  <c:v>51324</c:v>
                </c:pt>
                <c:pt idx="1">
                  <c:v>50000</c:v>
                </c:pt>
                <c:pt idx="2">
                  <c:v>15650</c:v>
                </c:pt>
                <c:pt idx="3">
                  <c:v>620668</c:v>
                </c:pt>
                <c:pt idx="4">
                  <c:v>1700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11 - KMETIJSTVO, GOZDARSTVO IN RIBIŠTVO</c:v>
                </c:pt>
                <c:pt idx="1">
                  <c:v>13 - PROMET, PROMETNA INFRASTRUKTURA IN KOMUNIKACIJE</c:v>
                </c:pt>
                <c:pt idx="2">
                  <c:v>15 - VAROVANJE OKOLJA IN NARAVNE DEDIŠČINE</c:v>
                </c:pt>
                <c:pt idx="3">
                  <c:v>16 - PROSTORSKO PLANIRANJE IN STANOVANJSKO KOMUNALNA DEJAVNOST</c:v>
                </c:pt>
                <c:pt idx="4">
                  <c:v>23 - INTERVENCIJSKI PROGRAMI IN OBVEZNOSTI</c:v>
                </c:pt>
              </c:strCache>
            </c:strRef>
          </c:cat>
          <c:val>
            <c:numRef>
              <c:f>List1!$B$3:$F$3</c:f>
              <c:numCache>
                <c:formatCode>#,##0\ "€"</c:formatCode>
                <c:ptCount val="5"/>
                <c:pt idx="0">
                  <c:v>51324</c:v>
                </c:pt>
                <c:pt idx="1">
                  <c:v>50000</c:v>
                </c:pt>
                <c:pt idx="2">
                  <c:v>15650</c:v>
                </c:pt>
                <c:pt idx="3">
                  <c:v>610446</c:v>
                </c:pt>
                <c:pt idx="4">
                  <c:v>1700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11 - KMETIJSTVO, GOZDARSTVO IN RIBIŠTVO</c:v>
                </c:pt>
                <c:pt idx="1">
                  <c:v>13 - PROMET, PROMETNA INFRASTRUKTURA IN KOMUNIKACIJE</c:v>
                </c:pt>
                <c:pt idx="2">
                  <c:v>15 - VAROVANJE OKOLJA IN NARAVNE DEDIŠČINE</c:v>
                </c:pt>
                <c:pt idx="3">
                  <c:v>16 - PROSTORSKO PLANIRANJE IN STANOVANJSKO KOMUNALNA DEJAVNOST</c:v>
                </c:pt>
                <c:pt idx="4">
                  <c:v>23 - INTERVENCIJSKI PROGRAMI IN OBVEZNOSTI</c:v>
                </c:pt>
              </c:strCache>
            </c:strRef>
          </c:cat>
          <c:val>
            <c:numRef>
              <c:f>List1!$B$4:$F$4</c:f>
              <c:numCache>
                <c:formatCode>#,##0\ "€"</c:formatCode>
                <c:ptCount val="5"/>
                <c:pt idx="0">
                  <c:v>42361</c:v>
                </c:pt>
                <c:pt idx="1">
                  <c:v>0</c:v>
                </c:pt>
                <c:pt idx="2">
                  <c:v>14816</c:v>
                </c:pt>
                <c:pt idx="3">
                  <c:v>306164</c:v>
                </c:pt>
                <c:pt idx="4">
                  <c:v>1009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331264"/>
        <c:axId val="142406784"/>
      </c:barChart>
      <c:catAx>
        <c:axId val="142331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2406784"/>
        <c:crosses val="autoZero"/>
        <c:auto val="1"/>
        <c:lblAlgn val="ctr"/>
        <c:lblOffset val="100"/>
        <c:noMultiLvlLbl val="0"/>
      </c:catAx>
      <c:valAx>
        <c:axId val="142406784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233126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2139586</c:v>
                </c:pt>
                <c:pt idx="1">
                  <c:v>2056361</c:v>
                </c:pt>
                <c:pt idx="2">
                  <c:v>1884527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7361370</c:v>
                </c:pt>
                <c:pt idx="1">
                  <c:v>7448685</c:v>
                </c:pt>
                <c:pt idx="2">
                  <c:v>6515020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528512"/>
        <c:axId val="142530048"/>
      </c:barChart>
      <c:catAx>
        <c:axId val="1425285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2530048"/>
        <c:crosses val="autoZero"/>
        <c:auto val="1"/>
        <c:lblAlgn val="ctr"/>
        <c:lblOffset val="100"/>
        <c:noMultiLvlLbl val="0"/>
      </c:catAx>
      <c:valAx>
        <c:axId val="14253004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252851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2139586</c:v>
                </c:pt>
                <c:pt idx="1">
                  <c:v>2056361</c:v>
                </c:pt>
                <c:pt idx="2">
                  <c:v>1884527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7361370</c:v>
                </c:pt>
                <c:pt idx="1">
                  <c:v>7448685</c:v>
                </c:pt>
                <c:pt idx="2">
                  <c:v>6515020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78816"/>
        <c:axId val="98580352"/>
      </c:barChart>
      <c:catAx>
        <c:axId val="98578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8580352"/>
        <c:crosses val="autoZero"/>
        <c:auto val="1"/>
        <c:lblAlgn val="ctr"/>
        <c:lblOffset val="100"/>
        <c:noMultiLvlLbl val="0"/>
      </c:catAx>
      <c:valAx>
        <c:axId val="98580352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9857881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74878487411296E-2"/>
          <c:y val="2.2448261287155904E-2"/>
          <c:w val="0.80224555263925346"/>
          <c:h val="0.837432166369897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List1!$B$1:$K$1</c:f>
              <c:strCache>
                <c:ptCount val="10"/>
                <c:pt idx="0">
                  <c:v>03 - ZUNANJA POLITIKA IN MEDNARODNA POMOČ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07 - OBRAMBA IN UKREPI OB IZREDNIH DOGODKIH</c:v>
                </c:pt>
                <c:pt idx="4">
                  <c:v>12 - PRIDOBIVANJE IN DISTRIBUCIJA ENERGETSKIH SUROVIN</c:v>
                </c:pt>
                <c:pt idx="5">
                  <c:v>14 - GOSPODARSTVO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20 - SOCIALNO VARSTVO</c:v>
                </c:pt>
                <c:pt idx="9">
                  <c:v>22 - SERVISIRANJE JAVNEGA DOLGA</c:v>
                </c:pt>
              </c:strCache>
            </c:strRef>
          </c:cat>
          <c:val>
            <c:numRef>
              <c:f>List1!$B$2:$K$2</c:f>
              <c:numCache>
                <c:formatCode>#,##0\ "€"</c:formatCode>
                <c:ptCount val="10"/>
                <c:pt idx="0">
                  <c:v>100000</c:v>
                </c:pt>
                <c:pt idx="1">
                  <c:v>267120</c:v>
                </c:pt>
                <c:pt idx="2">
                  <c:v>468126</c:v>
                </c:pt>
                <c:pt idx="3">
                  <c:v>488480</c:v>
                </c:pt>
                <c:pt idx="4">
                  <c:v>123080</c:v>
                </c:pt>
                <c:pt idx="5">
                  <c:v>491650</c:v>
                </c:pt>
                <c:pt idx="6">
                  <c:v>6981126</c:v>
                </c:pt>
                <c:pt idx="7">
                  <c:v>162874</c:v>
                </c:pt>
                <c:pt idx="8">
                  <c:v>178000</c:v>
                </c:pt>
                <c:pt idx="9">
                  <c:v>240500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List1!$B$1:$K$1</c:f>
              <c:strCache>
                <c:ptCount val="10"/>
                <c:pt idx="0">
                  <c:v>03 - ZUNANJA POLITIKA IN MEDNARODNA POMOČ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07 - OBRAMBA IN UKREPI OB IZREDNIH DOGODKIH</c:v>
                </c:pt>
                <c:pt idx="4">
                  <c:v>12 - PRIDOBIVANJE IN DISTRIBUCIJA ENERGETSKIH SUROVIN</c:v>
                </c:pt>
                <c:pt idx="5">
                  <c:v>14 - GOSPODARSTVO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20 - SOCIALNO VARSTVO</c:v>
                </c:pt>
                <c:pt idx="9">
                  <c:v>22 - SERVISIRANJE JAVNEGA DOLGA</c:v>
                </c:pt>
              </c:strCache>
            </c:strRef>
          </c:cat>
          <c:val>
            <c:numRef>
              <c:f>List1!$B$3:$K$3</c:f>
              <c:numCache>
                <c:formatCode>#,##0\ "€"</c:formatCode>
                <c:ptCount val="10"/>
                <c:pt idx="0">
                  <c:v>99340</c:v>
                </c:pt>
                <c:pt idx="1">
                  <c:v>250560</c:v>
                </c:pt>
                <c:pt idx="2">
                  <c:v>467196</c:v>
                </c:pt>
                <c:pt idx="3">
                  <c:v>509120</c:v>
                </c:pt>
                <c:pt idx="4">
                  <c:v>123380</c:v>
                </c:pt>
                <c:pt idx="5">
                  <c:v>492450</c:v>
                </c:pt>
                <c:pt idx="6">
                  <c:v>6966253</c:v>
                </c:pt>
                <c:pt idx="7">
                  <c:v>162157</c:v>
                </c:pt>
                <c:pt idx="8">
                  <c:v>208647</c:v>
                </c:pt>
                <c:pt idx="9">
                  <c:v>225943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List1!$B$1:$K$1</c:f>
              <c:strCache>
                <c:ptCount val="10"/>
                <c:pt idx="0">
                  <c:v>03 - ZUNANJA POLITIKA IN MEDNARODNA POMOČ</c:v>
                </c:pt>
                <c:pt idx="1">
                  <c:v>04 - SKUPNE ADMINISTRATIVNE SLUŽBE IN SPLOŠNE JAVNE STORITVE</c:v>
                </c:pt>
                <c:pt idx="2">
                  <c:v>06 - LOKALNA SAMOUPRAVA</c:v>
                </c:pt>
                <c:pt idx="3">
                  <c:v>07 - OBRAMBA IN UKREPI OB IZREDNIH DOGODKIH</c:v>
                </c:pt>
                <c:pt idx="4">
                  <c:v>12 - PRIDOBIVANJE IN DISTRIBUCIJA ENERGETSKIH SUROVIN</c:v>
                </c:pt>
                <c:pt idx="5">
                  <c:v>14 - GOSPODARSTVO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20 - SOCIALNO VARSTVO</c:v>
                </c:pt>
                <c:pt idx="9">
                  <c:v>22 - SERVISIRANJE JAVNEGA DOLGA</c:v>
                </c:pt>
              </c:strCache>
            </c:strRef>
          </c:cat>
          <c:val>
            <c:numRef>
              <c:f>List1!$B$4:$K$4</c:f>
              <c:numCache>
                <c:formatCode>#,##0\ "€"</c:formatCode>
                <c:ptCount val="10"/>
                <c:pt idx="0">
                  <c:v>63126</c:v>
                </c:pt>
                <c:pt idx="1">
                  <c:v>201050</c:v>
                </c:pt>
                <c:pt idx="2">
                  <c:v>458645</c:v>
                </c:pt>
                <c:pt idx="3">
                  <c:v>505610</c:v>
                </c:pt>
                <c:pt idx="4">
                  <c:v>49706</c:v>
                </c:pt>
                <c:pt idx="5">
                  <c:v>416882</c:v>
                </c:pt>
                <c:pt idx="6">
                  <c:v>6165957</c:v>
                </c:pt>
                <c:pt idx="7">
                  <c:v>109737</c:v>
                </c:pt>
                <c:pt idx="8">
                  <c:v>203579</c:v>
                </c:pt>
                <c:pt idx="9">
                  <c:v>225256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00704"/>
        <c:axId val="145010688"/>
      </c:barChart>
      <c:catAx>
        <c:axId val="145000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sl-SI"/>
          </a:p>
        </c:txPr>
        <c:crossAx val="145010688"/>
        <c:crosses val="autoZero"/>
        <c:auto val="1"/>
        <c:lblAlgn val="ctr"/>
        <c:lblOffset val="100"/>
        <c:noMultiLvlLbl val="0"/>
      </c:catAx>
      <c:valAx>
        <c:axId val="14501068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sl-SI"/>
          </a:p>
        </c:txPr>
        <c:crossAx val="1450007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8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REALIZIRANI 2010</c:v>
                </c:pt>
              </c:strCache>
            </c:strRef>
          </c:tx>
          <c:invertIfNegative val="0"/>
          <c:cat>
            <c:strRef>
              <c:f>List1!$B$1:$J$1</c:f>
              <c:strCache>
                <c:ptCount val="9"/>
                <c:pt idx="0">
                  <c:v>PRORAČUN</c:v>
                </c:pt>
                <c:pt idx="1">
                  <c:v>ZADOLŽEVANJE</c:v>
                </c:pt>
                <c:pt idx="2">
                  <c:v>DOHODNINA</c:v>
                </c:pt>
                <c:pt idx="3">
                  <c:v>NADOMESTILO ZA UPORABO STAVBNEGA ZEMLJIŠČA</c:v>
                </c:pt>
                <c:pt idx="4">
                  <c:v>NAJEMNINA ZA KOMUNALNO INFRASTRUKTURO</c:v>
                </c:pt>
                <c:pt idx="5">
                  <c:v>ODŠKODNINE ZA DEGRADACIJO PROSTORA</c:v>
                </c:pt>
                <c:pt idx="6">
                  <c:v>SOFINANCIRANJE PROGRAMA KOHEZIJE</c:v>
                </c:pt>
                <c:pt idx="7">
                  <c:v>NAJEMNINE STANOVANJ</c:v>
                </c:pt>
                <c:pt idx="8">
                  <c:v>MODRE CONE</c:v>
                </c:pt>
              </c:strCache>
            </c:strRef>
          </c:cat>
          <c:val>
            <c:numRef>
              <c:f>List1!$B$2:$J$2</c:f>
              <c:numCache>
                <c:formatCode>#,##0\ "€"</c:formatCode>
                <c:ptCount val="9"/>
                <c:pt idx="0">
                  <c:v>32200193</c:v>
                </c:pt>
                <c:pt idx="1">
                  <c:v>1500000</c:v>
                </c:pt>
                <c:pt idx="2">
                  <c:v>16331287</c:v>
                </c:pt>
                <c:pt idx="3">
                  <c:v>4970894</c:v>
                </c:pt>
                <c:pt idx="4">
                  <c:v>2805679</c:v>
                </c:pt>
                <c:pt idx="5">
                  <c:v>0</c:v>
                </c:pt>
                <c:pt idx="6">
                  <c:v>0</c:v>
                </c:pt>
                <c:pt idx="7">
                  <c:v>1037379</c:v>
                </c:pt>
                <c:pt idx="8">
                  <c:v>146485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REALIZIRANI 2011</c:v>
                </c:pt>
              </c:strCache>
            </c:strRef>
          </c:tx>
          <c:invertIfNegative val="0"/>
          <c:cat>
            <c:strRef>
              <c:f>List1!$B$1:$J$1</c:f>
              <c:strCache>
                <c:ptCount val="9"/>
                <c:pt idx="0">
                  <c:v>PRORAČUN</c:v>
                </c:pt>
                <c:pt idx="1">
                  <c:v>ZADOLŽEVANJE</c:v>
                </c:pt>
                <c:pt idx="2">
                  <c:v>DOHODNINA</c:v>
                </c:pt>
                <c:pt idx="3">
                  <c:v>NADOMESTILO ZA UPORABO STAVBNEGA ZEMLJIŠČA</c:v>
                </c:pt>
                <c:pt idx="4">
                  <c:v>NAJEMNINA ZA KOMUNALNO INFRASTRUKTURO</c:v>
                </c:pt>
                <c:pt idx="5">
                  <c:v>ODŠKODNINE ZA DEGRADACIJO PROSTORA</c:v>
                </c:pt>
                <c:pt idx="6">
                  <c:v>SOFINANCIRANJE PROGRAMA KOHEZIJE</c:v>
                </c:pt>
                <c:pt idx="7">
                  <c:v>NAJEMNINE STANOVANJ</c:v>
                </c:pt>
                <c:pt idx="8">
                  <c:v>MODRE CONE</c:v>
                </c:pt>
              </c:strCache>
            </c:strRef>
          </c:cat>
          <c:val>
            <c:numRef>
              <c:f>List1!$B$3:$J$3</c:f>
              <c:numCache>
                <c:formatCode>#,##0\ "€"</c:formatCode>
                <c:ptCount val="9"/>
                <c:pt idx="0">
                  <c:v>38516758</c:v>
                </c:pt>
                <c:pt idx="1">
                  <c:v>4000000</c:v>
                </c:pt>
                <c:pt idx="2">
                  <c:v>16523387</c:v>
                </c:pt>
                <c:pt idx="3">
                  <c:v>5509767</c:v>
                </c:pt>
                <c:pt idx="4">
                  <c:v>2599375</c:v>
                </c:pt>
                <c:pt idx="5">
                  <c:v>640000</c:v>
                </c:pt>
                <c:pt idx="6">
                  <c:v>0</c:v>
                </c:pt>
                <c:pt idx="7">
                  <c:v>1064577</c:v>
                </c:pt>
                <c:pt idx="8">
                  <c:v>146159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2012</c:v>
                </c:pt>
              </c:strCache>
            </c:strRef>
          </c:tx>
          <c:invertIfNegative val="0"/>
          <c:cat>
            <c:strRef>
              <c:f>List1!$B$1:$J$1</c:f>
              <c:strCache>
                <c:ptCount val="9"/>
                <c:pt idx="0">
                  <c:v>PRORAČUN</c:v>
                </c:pt>
                <c:pt idx="1">
                  <c:v>ZADOLŽEVANJE</c:v>
                </c:pt>
                <c:pt idx="2">
                  <c:v>DOHODNINA</c:v>
                </c:pt>
                <c:pt idx="3">
                  <c:v>NADOMESTILO ZA UPORABO STAVBNEGA ZEMLJIŠČA</c:v>
                </c:pt>
                <c:pt idx="4">
                  <c:v>NAJEMNINA ZA KOMUNALNO INFRASTRUKTURO</c:v>
                </c:pt>
                <c:pt idx="5">
                  <c:v>ODŠKODNINE ZA DEGRADACIJO PROSTORA</c:v>
                </c:pt>
                <c:pt idx="6">
                  <c:v>SOFINANCIRANJE PROGRAMA KOHEZIJE</c:v>
                </c:pt>
                <c:pt idx="7">
                  <c:v>NAJEMNINE STANOVANJ</c:v>
                </c:pt>
                <c:pt idx="8">
                  <c:v>MODRE CONE</c:v>
                </c:pt>
              </c:strCache>
            </c:strRef>
          </c:cat>
          <c:val>
            <c:numRef>
              <c:f>List1!$B$4:$J$4</c:f>
              <c:numCache>
                <c:formatCode>#,##0\ "€"</c:formatCode>
                <c:ptCount val="9"/>
                <c:pt idx="0">
                  <c:v>38176271</c:v>
                </c:pt>
                <c:pt idx="1">
                  <c:v>1967515</c:v>
                </c:pt>
                <c:pt idx="2">
                  <c:v>16376582</c:v>
                </c:pt>
                <c:pt idx="3">
                  <c:v>6773128</c:v>
                </c:pt>
                <c:pt idx="4">
                  <c:v>2775355</c:v>
                </c:pt>
                <c:pt idx="5">
                  <c:v>450000</c:v>
                </c:pt>
                <c:pt idx="6">
                  <c:v>342407</c:v>
                </c:pt>
                <c:pt idx="7">
                  <c:v>1135126</c:v>
                </c:pt>
                <c:pt idx="8">
                  <c:v>127608</c:v>
                </c:pt>
              </c:numCache>
            </c:numRef>
          </c:val>
        </c:ser>
        <c:ser>
          <c:idx val="3"/>
          <c:order val="3"/>
          <c:tx>
            <c:strRef>
              <c:f>List1!$A$5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List1!$B$1:$J$1</c:f>
              <c:strCache>
                <c:ptCount val="9"/>
                <c:pt idx="0">
                  <c:v>PRORAČUN</c:v>
                </c:pt>
                <c:pt idx="1">
                  <c:v>ZADOLŽEVANJE</c:v>
                </c:pt>
                <c:pt idx="2">
                  <c:v>DOHODNINA</c:v>
                </c:pt>
                <c:pt idx="3">
                  <c:v>NADOMESTILO ZA UPORABO STAVBNEGA ZEMLJIŠČA</c:v>
                </c:pt>
                <c:pt idx="4">
                  <c:v>NAJEMNINA ZA KOMUNALNO INFRASTRUKTURO</c:v>
                </c:pt>
                <c:pt idx="5">
                  <c:v>ODŠKODNINE ZA DEGRADACIJO PROSTORA</c:v>
                </c:pt>
                <c:pt idx="6">
                  <c:v>SOFINANCIRANJE PROGRAMA KOHEZIJE</c:v>
                </c:pt>
                <c:pt idx="7">
                  <c:v>NAJEMNINE STANOVANJ</c:v>
                </c:pt>
                <c:pt idx="8">
                  <c:v>MODRE CONE</c:v>
                </c:pt>
              </c:strCache>
            </c:strRef>
          </c:cat>
          <c:val>
            <c:numRef>
              <c:f>List1!$B$5:$J$5</c:f>
              <c:numCache>
                <c:formatCode>#,##0\ "€"</c:formatCode>
                <c:ptCount val="9"/>
                <c:pt idx="0">
                  <c:v>45337081</c:v>
                </c:pt>
                <c:pt idx="1">
                  <c:v>2780453</c:v>
                </c:pt>
                <c:pt idx="2">
                  <c:v>16066172</c:v>
                </c:pt>
                <c:pt idx="3">
                  <c:v>7283933</c:v>
                </c:pt>
                <c:pt idx="4" formatCode="#,##0">
                  <c:v>3467604.75</c:v>
                </c:pt>
                <c:pt idx="5">
                  <c:v>1500000</c:v>
                </c:pt>
                <c:pt idx="6">
                  <c:v>4308983</c:v>
                </c:pt>
                <c:pt idx="7">
                  <c:v>1075193</c:v>
                </c:pt>
                <c:pt idx="8">
                  <c:v>126106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57728"/>
        <c:axId val="137659520"/>
      </c:barChart>
      <c:catAx>
        <c:axId val="137657728"/>
        <c:scaling>
          <c:orientation val="minMax"/>
        </c:scaling>
        <c:delete val="0"/>
        <c:axPos val="b"/>
        <c:majorTickMark val="none"/>
        <c:minorTickMark val="none"/>
        <c:tickLblPos val="nextTo"/>
        <c:crossAx val="137659520"/>
        <c:crosses val="autoZero"/>
        <c:auto val="1"/>
        <c:lblAlgn val="ctr"/>
        <c:lblOffset val="100"/>
        <c:noMultiLvlLbl val="0"/>
      </c:catAx>
      <c:valAx>
        <c:axId val="137659520"/>
        <c:scaling>
          <c:orientation val="minMax"/>
        </c:scaling>
        <c:delete val="0"/>
        <c:axPos val="l"/>
        <c:majorGridlines/>
        <c:numFmt formatCode="#,##0\ &quot;€&quot;" sourceLinked="1"/>
        <c:majorTickMark val="none"/>
        <c:minorTickMark val="none"/>
        <c:tickLblPos val="nextTo"/>
        <c:crossAx val="1376577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700"/>
      </a:pPr>
      <a:endParaRPr lang="sl-SI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443950</c:v>
                </c:pt>
                <c:pt idx="1">
                  <c:v>448132</c:v>
                </c:pt>
                <c:pt idx="2">
                  <c:v>447747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185262</c:v>
                </c:pt>
                <c:pt idx="1">
                  <c:v>180967</c:v>
                </c:pt>
                <c:pt idx="2">
                  <c:v>116290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9392</c:v>
                </c:pt>
                <c:pt idx="1">
                  <c:v>9505</c:v>
                </c:pt>
                <c:pt idx="2">
                  <c:v>9390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149888"/>
        <c:axId val="144151680"/>
      </c:barChart>
      <c:catAx>
        <c:axId val="144149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4151680"/>
        <c:crosses val="autoZero"/>
        <c:auto val="1"/>
        <c:lblAlgn val="ctr"/>
        <c:lblOffset val="100"/>
        <c:noMultiLvlLbl val="0"/>
      </c:catAx>
      <c:valAx>
        <c:axId val="14415168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4149888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List1!$B$1:$D$1</c:f>
              <c:strCache>
                <c:ptCount val="3"/>
                <c:pt idx="0">
                  <c:v>06 - LOKALNA SAMOUPRAVA</c:v>
                </c:pt>
                <c:pt idx="1">
                  <c:v>08 - NOTRANJE ZADEVE IN VARNOST</c:v>
                </c:pt>
                <c:pt idx="2">
                  <c:v>15 - VAROVANJE OKOLJA IN NARAVNE DEDIŠČINE</c:v>
                </c:pt>
              </c:strCache>
            </c:strRef>
          </c:cat>
          <c:val>
            <c:numRef>
              <c:f>List1!$B$2:$D$2</c:f>
              <c:numCache>
                <c:formatCode>#,##0\ "€"</c:formatCode>
                <c:ptCount val="3"/>
                <c:pt idx="0">
                  <c:v>511604</c:v>
                </c:pt>
                <c:pt idx="1">
                  <c:v>120000</c:v>
                </c:pt>
                <c:pt idx="2">
                  <c:v>7000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List1!$B$1:$D$1</c:f>
              <c:strCache>
                <c:ptCount val="3"/>
                <c:pt idx="0">
                  <c:v>06 - LOKALNA SAMOUPRAVA</c:v>
                </c:pt>
                <c:pt idx="1">
                  <c:v>08 - NOTRANJE ZADEVE IN VARNOST</c:v>
                </c:pt>
                <c:pt idx="2">
                  <c:v>15 - VAROVANJE OKOLJA IN NARAVNE DEDIŠČINE</c:v>
                </c:pt>
              </c:strCache>
            </c:strRef>
          </c:cat>
          <c:val>
            <c:numRef>
              <c:f>List1!$B$3:$D$3</c:f>
              <c:numCache>
                <c:formatCode>#,##0\ "€"</c:formatCode>
                <c:ptCount val="3"/>
                <c:pt idx="0">
                  <c:v>511604</c:v>
                </c:pt>
                <c:pt idx="1">
                  <c:v>120000</c:v>
                </c:pt>
                <c:pt idx="2">
                  <c:v>7000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List1!$B$1:$D$1</c:f>
              <c:strCache>
                <c:ptCount val="3"/>
                <c:pt idx="0">
                  <c:v>06 - LOKALNA SAMOUPRAVA</c:v>
                </c:pt>
                <c:pt idx="1">
                  <c:v>08 - NOTRANJE ZADEVE IN VARNOST</c:v>
                </c:pt>
                <c:pt idx="2">
                  <c:v>15 - VAROVANJE OKOLJA IN NARAVNE DEDIŠČINE</c:v>
                </c:pt>
              </c:strCache>
            </c:strRef>
          </c:cat>
          <c:val>
            <c:numRef>
              <c:f>List1!$B$4:$D$4</c:f>
              <c:numCache>
                <c:formatCode>#,##0\ "€"</c:formatCode>
                <c:ptCount val="3"/>
                <c:pt idx="0">
                  <c:v>502634</c:v>
                </c:pt>
                <c:pt idx="1">
                  <c:v>65558</c:v>
                </c:pt>
                <c:pt idx="2">
                  <c:v>5235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637632"/>
        <c:axId val="153639168"/>
      </c:barChart>
      <c:catAx>
        <c:axId val="153637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3639168"/>
        <c:crosses val="autoZero"/>
        <c:auto val="1"/>
        <c:lblAlgn val="ctr"/>
        <c:lblOffset val="100"/>
        <c:noMultiLvlLbl val="0"/>
      </c:catAx>
      <c:valAx>
        <c:axId val="15363916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363763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148370</c:v>
                </c:pt>
                <c:pt idx="1">
                  <c:v>162712</c:v>
                </c:pt>
                <c:pt idx="2">
                  <c:v>162712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5200</c:v>
                </c:pt>
                <c:pt idx="1">
                  <c:v>809</c:v>
                </c:pt>
                <c:pt idx="2">
                  <c:v>730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2200</c:v>
                </c:pt>
                <c:pt idx="1">
                  <c:v>2471</c:v>
                </c:pt>
                <c:pt idx="2">
                  <c:v>2471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859200"/>
        <c:axId val="153860736"/>
      </c:barChart>
      <c:catAx>
        <c:axId val="153859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3860736"/>
        <c:crosses val="autoZero"/>
        <c:auto val="1"/>
        <c:lblAlgn val="ctr"/>
        <c:lblOffset val="100"/>
        <c:noMultiLvlLbl val="0"/>
      </c:catAx>
      <c:valAx>
        <c:axId val="153860736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3859200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</c:f>
              <c:strCache>
                <c:ptCount val="1"/>
                <c:pt idx="0">
                  <c:v>06 - LOKALNA SAMOUPRAVA</c:v>
                </c:pt>
              </c:strCache>
            </c:strRef>
          </c:cat>
          <c:val>
            <c:numRef>
              <c:f>List1!$B$2</c:f>
              <c:numCache>
                <c:formatCode>#,##0\ "€"</c:formatCode>
                <c:ptCount val="1"/>
                <c:pt idx="0">
                  <c:v>155770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</c:f>
              <c:strCache>
                <c:ptCount val="1"/>
                <c:pt idx="0">
                  <c:v>06 - LOKALNA SAMOUPRAVA</c:v>
                </c:pt>
              </c:strCache>
            </c:strRef>
          </c:cat>
          <c:val>
            <c:numRef>
              <c:f>List1!$B$3</c:f>
              <c:numCache>
                <c:formatCode>#,##0\ "€"</c:formatCode>
                <c:ptCount val="1"/>
                <c:pt idx="0">
                  <c:v>165992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</c:f>
              <c:strCache>
                <c:ptCount val="1"/>
                <c:pt idx="0">
                  <c:v>06 - LOKALNA SAMOUPRAVA</c:v>
                </c:pt>
              </c:strCache>
            </c:strRef>
          </c:cat>
          <c:val>
            <c:numRef>
              <c:f>List1!$B$4</c:f>
              <c:numCache>
                <c:formatCode>#,##0\ "€"</c:formatCode>
                <c:ptCount val="1"/>
                <c:pt idx="0">
                  <c:v>165912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204736"/>
        <c:axId val="145206272"/>
      </c:barChart>
      <c:catAx>
        <c:axId val="145204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5206272"/>
        <c:crosses val="autoZero"/>
        <c:auto val="1"/>
        <c:lblAlgn val="ctr"/>
        <c:lblOffset val="100"/>
        <c:noMultiLvlLbl val="0"/>
      </c:catAx>
      <c:valAx>
        <c:axId val="145206272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520473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17650</c:v>
                </c:pt>
                <c:pt idx="1">
                  <c:v>19570</c:v>
                </c:pt>
                <c:pt idx="2">
                  <c:v>14992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1057</c:v>
                </c:pt>
                <c:pt idx="1">
                  <c:v>737</c:v>
                </c:pt>
                <c:pt idx="2">
                  <c:v>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295232"/>
        <c:axId val="145296768"/>
      </c:barChart>
      <c:catAx>
        <c:axId val="1452952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5296768"/>
        <c:crosses val="autoZero"/>
        <c:auto val="1"/>
        <c:lblAlgn val="ctr"/>
        <c:lblOffset val="100"/>
        <c:noMultiLvlLbl val="0"/>
      </c:catAx>
      <c:valAx>
        <c:axId val="14529676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45295232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06 - LOKALNA SAMOUPRAVA</c:v>
                </c:pt>
                <c:pt idx="1">
                  <c:v>07 - OBRAMBA IN UKREPI OB IZREDNIH DOGODKIH</c:v>
                </c:pt>
                <c:pt idx="2">
                  <c:v>18 - KULTURA, ŠPORT IN NEVLADNE ORGANIZACIJE</c:v>
                </c:pt>
                <c:pt idx="3">
                  <c:v>19 - IZOBRAŽEVANJE</c:v>
                </c:pt>
                <c:pt idx="4">
                  <c:v>20 - SOCIALNO VARSTVO</c:v>
                </c:pt>
              </c:strCache>
            </c:strRef>
          </c:cat>
          <c:val>
            <c:numRef>
              <c:f>List1!$B$2:$F$2</c:f>
              <c:numCache>
                <c:formatCode>#,##0\ "€"</c:formatCode>
                <c:ptCount val="5"/>
                <c:pt idx="0">
                  <c:v>16257</c:v>
                </c:pt>
                <c:pt idx="1">
                  <c:v>350</c:v>
                </c:pt>
                <c:pt idx="2">
                  <c:v>1000</c:v>
                </c:pt>
                <c:pt idx="3">
                  <c:v>1000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06 - LOKALNA SAMOUPRAVA</c:v>
                </c:pt>
                <c:pt idx="1">
                  <c:v>07 - OBRAMBA IN UKREPI OB IZREDNIH DOGODKIH</c:v>
                </c:pt>
                <c:pt idx="2">
                  <c:v>18 - KULTURA, ŠPORT IN NEVLADNE ORGANIZACIJE</c:v>
                </c:pt>
                <c:pt idx="3">
                  <c:v>19 - IZOBRAŽEVANJE</c:v>
                </c:pt>
                <c:pt idx="4">
                  <c:v>20 - SOCIALNO VARSTVO</c:v>
                </c:pt>
              </c:strCache>
            </c:strRef>
          </c:cat>
          <c:val>
            <c:numRef>
              <c:f>List1!$B$3:$F$3</c:f>
              <c:numCache>
                <c:formatCode>#,##0\ "€"</c:formatCode>
                <c:ptCount val="5"/>
                <c:pt idx="0">
                  <c:v>18157</c:v>
                </c:pt>
                <c:pt idx="1">
                  <c:v>350</c:v>
                </c:pt>
                <c:pt idx="2">
                  <c:v>800</c:v>
                </c:pt>
                <c:pt idx="3">
                  <c:v>1000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List1!$B$1:$F$1</c:f>
              <c:strCache>
                <c:ptCount val="5"/>
                <c:pt idx="0">
                  <c:v>06 - LOKALNA SAMOUPRAVA</c:v>
                </c:pt>
                <c:pt idx="1">
                  <c:v>07 - OBRAMBA IN UKREPI OB IZREDNIH DOGODKIH</c:v>
                </c:pt>
                <c:pt idx="2">
                  <c:v>18 - KULTURA, ŠPORT IN NEVLADNE ORGANIZACIJE</c:v>
                </c:pt>
                <c:pt idx="3">
                  <c:v>19 - IZOBRAŽEVANJE</c:v>
                </c:pt>
                <c:pt idx="4">
                  <c:v>20 - SOCIALNO VARSTVO</c:v>
                </c:pt>
              </c:strCache>
            </c:strRef>
          </c:cat>
          <c:val>
            <c:numRef>
              <c:f>List1!$B$4:$F$4</c:f>
              <c:numCache>
                <c:formatCode>#,##0\ "€"</c:formatCode>
                <c:ptCount val="5"/>
                <c:pt idx="0">
                  <c:v>15325</c:v>
                </c:pt>
                <c:pt idx="1">
                  <c:v>100</c:v>
                </c:pt>
                <c:pt idx="2">
                  <c:v>200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579712"/>
        <c:axId val="154581248"/>
      </c:barChart>
      <c:catAx>
        <c:axId val="154579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4581248"/>
        <c:crosses val="autoZero"/>
        <c:auto val="1"/>
        <c:lblAlgn val="ctr"/>
        <c:lblOffset val="100"/>
        <c:noMultiLvlLbl val="0"/>
      </c:catAx>
      <c:valAx>
        <c:axId val="15458124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457971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PLAČE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List1!$B$2:$B$4</c:f>
              <c:numCache>
                <c:formatCode>#,##0\ "€"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OSTALI TEKOČI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List1!$C$2:$C$4</c:f>
              <c:numCache>
                <c:formatCode>#,##0\ "€"</c:formatCode>
                <c:ptCount val="3"/>
                <c:pt idx="0">
                  <c:v>317773</c:v>
                </c:pt>
                <c:pt idx="1">
                  <c:v>325309</c:v>
                </c:pt>
                <c:pt idx="2">
                  <c:v>287630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INVESTICIJSKI ODHODKI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SPREJETI 2013</c:v>
                </c:pt>
                <c:pt idx="1">
                  <c:v>VELJAVNI 2013</c:v>
                </c:pt>
                <c:pt idx="2">
                  <c:v>REALIZIRANI 2013</c:v>
                </c:pt>
              </c:strCache>
            </c:strRef>
          </c:cat>
          <c:val>
            <c:numRef>
              <c:f>List1!$D$2:$D$4</c:f>
              <c:numCache>
                <c:formatCode>#,##0\ "€"</c:formatCode>
                <c:ptCount val="3"/>
                <c:pt idx="0">
                  <c:v>150156</c:v>
                </c:pt>
                <c:pt idx="1">
                  <c:v>143505</c:v>
                </c:pt>
                <c:pt idx="2">
                  <c:v>72232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530176"/>
        <c:axId val="156238208"/>
      </c:barChart>
      <c:catAx>
        <c:axId val="158530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6238208"/>
        <c:crosses val="autoZero"/>
        <c:auto val="1"/>
        <c:lblAlgn val="ctr"/>
        <c:lblOffset val="100"/>
        <c:noMultiLvlLbl val="0"/>
      </c:catAx>
      <c:valAx>
        <c:axId val="1562382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5853017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sl-SI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sl-SI"/>
          </a:p>
        </c:txPr>
      </c:legendEntry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02 - EKONOMSKA IN FISKALNA ADMINISTRACIJA</c:v>
                </c:pt>
                <c:pt idx="1">
                  <c:v>06 - LOKALNA SAMOUPRAVA</c:v>
                </c:pt>
                <c:pt idx="2">
                  <c:v>07 - OBRAMBA IN UKREPI OB IZREDNIH DOGODKIH</c:v>
                </c:pt>
                <c:pt idx="3">
                  <c:v>13 - PROMET, PROMETNA INFRASTRUKTURA IN KOMUNIKACIJE</c:v>
                </c:pt>
                <c:pt idx="4">
                  <c:v>14 - GOSPODARSTVO</c:v>
                </c:pt>
                <c:pt idx="5">
                  <c:v>15 - VAROVANJE OKOLJA IN NARAVNE DEDIŠČINE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19 - IZOBRAŽEVANJE</c:v>
                </c:pt>
                <c:pt idx="9">
                  <c:v>20 - SOCIALNO VARSTVO</c:v>
                </c:pt>
                <c:pt idx="10">
                  <c:v>23 - INTERVENCIJSKI PROGRAMI IN OBVEZNOSTI</c:v>
                </c:pt>
              </c:strCache>
            </c:strRef>
          </c:cat>
          <c:val>
            <c:numRef>
              <c:f>List1!$B$2:$L$2</c:f>
              <c:numCache>
                <c:formatCode>#,##0\ "€"</c:formatCode>
                <c:ptCount val="11"/>
                <c:pt idx="0">
                  <c:v>262</c:v>
                </c:pt>
                <c:pt idx="1">
                  <c:v>197669</c:v>
                </c:pt>
                <c:pt idx="2">
                  <c:v>2531</c:v>
                </c:pt>
                <c:pt idx="3">
                  <c:v>117662</c:v>
                </c:pt>
                <c:pt idx="4">
                  <c:v>600</c:v>
                </c:pt>
                <c:pt idx="5">
                  <c:v>65747</c:v>
                </c:pt>
                <c:pt idx="6">
                  <c:v>10665</c:v>
                </c:pt>
                <c:pt idx="7">
                  <c:v>39383</c:v>
                </c:pt>
                <c:pt idx="8">
                  <c:v>29370</c:v>
                </c:pt>
                <c:pt idx="9">
                  <c:v>790</c:v>
                </c:pt>
                <c:pt idx="10">
                  <c:v>3250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02 - EKONOMSKA IN FISKALNA ADMINISTRACIJA</c:v>
                </c:pt>
                <c:pt idx="1">
                  <c:v>06 - LOKALNA SAMOUPRAVA</c:v>
                </c:pt>
                <c:pt idx="2">
                  <c:v>07 - OBRAMBA IN UKREPI OB IZREDNIH DOGODKIH</c:v>
                </c:pt>
                <c:pt idx="3">
                  <c:v>13 - PROMET, PROMETNA INFRASTRUKTURA IN KOMUNIKACIJE</c:v>
                </c:pt>
                <c:pt idx="4">
                  <c:v>14 - GOSPODARSTVO</c:v>
                </c:pt>
                <c:pt idx="5">
                  <c:v>15 - VAROVANJE OKOLJA IN NARAVNE DEDIŠČINE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19 - IZOBRAŽEVANJE</c:v>
                </c:pt>
                <c:pt idx="9">
                  <c:v>20 - SOCIALNO VARSTVO</c:v>
                </c:pt>
                <c:pt idx="10">
                  <c:v>23 - INTERVENCIJSKI PROGRAMI IN OBVEZNOSTI</c:v>
                </c:pt>
              </c:strCache>
            </c:strRef>
          </c:cat>
          <c:val>
            <c:numRef>
              <c:f>List1!$B$3:$L$3</c:f>
              <c:numCache>
                <c:formatCode>#,##0\ "€"</c:formatCode>
                <c:ptCount val="11"/>
                <c:pt idx="0">
                  <c:v>272</c:v>
                </c:pt>
                <c:pt idx="1">
                  <c:v>197006</c:v>
                </c:pt>
                <c:pt idx="2">
                  <c:v>2531</c:v>
                </c:pt>
                <c:pt idx="3">
                  <c:v>110607</c:v>
                </c:pt>
                <c:pt idx="4">
                  <c:v>600</c:v>
                </c:pt>
                <c:pt idx="5">
                  <c:v>61757</c:v>
                </c:pt>
                <c:pt idx="6">
                  <c:v>14580</c:v>
                </c:pt>
                <c:pt idx="7">
                  <c:v>39051</c:v>
                </c:pt>
                <c:pt idx="8">
                  <c:v>30145</c:v>
                </c:pt>
                <c:pt idx="9">
                  <c:v>740</c:v>
                </c:pt>
                <c:pt idx="10">
                  <c:v>11525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List1!$B$1:$L$1</c:f>
              <c:strCache>
                <c:ptCount val="11"/>
                <c:pt idx="0">
                  <c:v>02 - EKONOMSKA IN FISKALNA ADMINISTRACIJA</c:v>
                </c:pt>
                <c:pt idx="1">
                  <c:v>06 - LOKALNA SAMOUPRAVA</c:v>
                </c:pt>
                <c:pt idx="2">
                  <c:v>07 - OBRAMBA IN UKREPI OB IZREDNIH DOGODKIH</c:v>
                </c:pt>
                <c:pt idx="3">
                  <c:v>13 - PROMET, PROMETNA INFRASTRUKTURA IN KOMUNIKACIJE</c:v>
                </c:pt>
                <c:pt idx="4">
                  <c:v>14 - GOSPODARSTVO</c:v>
                </c:pt>
                <c:pt idx="5">
                  <c:v>15 - VAROVANJE OKOLJA IN NARAVNE DEDIŠČINE</c:v>
                </c:pt>
                <c:pt idx="6">
                  <c:v>16 - PROSTORSKO PLANIRANJE IN STANOVANJSKO KOMUNALNA DEJAVNOST</c:v>
                </c:pt>
                <c:pt idx="7">
                  <c:v>18 - KULTURA, ŠPORT IN NEVLADNE ORGANIZACIJE</c:v>
                </c:pt>
                <c:pt idx="8">
                  <c:v>19 - IZOBRAŽEVANJE</c:v>
                </c:pt>
                <c:pt idx="9">
                  <c:v>20 - SOCIALNO VARSTVO</c:v>
                </c:pt>
                <c:pt idx="10">
                  <c:v>23 - INTERVENCIJSKI PROGRAMI IN OBVEZNOSTI</c:v>
                </c:pt>
              </c:strCache>
            </c:strRef>
          </c:cat>
          <c:val>
            <c:numRef>
              <c:f>List1!$B$4:$L$4</c:f>
              <c:numCache>
                <c:formatCode>#,##0\ "€"</c:formatCode>
                <c:ptCount val="11"/>
                <c:pt idx="0">
                  <c:v>111</c:v>
                </c:pt>
                <c:pt idx="1">
                  <c:v>171711</c:v>
                </c:pt>
                <c:pt idx="2">
                  <c:v>1773</c:v>
                </c:pt>
                <c:pt idx="3">
                  <c:v>103072</c:v>
                </c:pt>
                <c:pt idx="4">
                  <c:v>0</c:v>
                </c:pt>
                <c:pt idx="5">
                  <c:v>5818</c:v>
                </c:pt>
                <c:pt idx="6">
                  <c:v>11331</c:v>
                </c:pt>
                <c:pt idx="7">
                  <c:v>26481</c:v>
                </c:pt>
                <c:pt idx="8">
                  <c:v>30143</c:v>
                </c:pt>
                <c:pt idx="9">
                  <c:v>390</c:v>
                </c:pt>
                <c:pt idx="10">
                  <c:v>9031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296704"/>
        <c:axId val="156298240"/>
      </c:barChart>
      <c:catAx>
        <c:axId val="156296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sl-SI"/>
          </a:p>
        </c:txPr>
        <c:crossAx val="156298240"/>
        <c:crosses val="autoZero"/>
        <c:auto val="1"/>
        <c:lblAlgn val="ctr"/>
        <c:lblOffset val="100"/>
        <c:noMultiLvlLbl val="0"/>
      </c:catAx>
      <c:valAx>
        <c:axId val="156298240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sl-SI"/>
          </a:p>
        </c:txPr>
        <c:crossAx val="1562967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7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873481092641203E-2"/>
          <c:y val="9.3366207368465029E-2"/>
          <c:w val="0.7717852629532419"/>
          <c:h val="0.81326758526306997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ODHODKI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26556867891513558"/>
                  <c:y val="-5.731332757249672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7685081899484786"/>
                  <c:y val="4.545375205232565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035445222125011"/>
                  <c:y val="-1.400784761165745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List1!$A$2:$A$4</c:f>
              <c:strCache>
                <c:ptCount val="3"/>
                <c:pt idx="0">
                  <c:v>BILANCA PRIHODKOV IN ODHODKOV</c:v>
                </c:pt>
                <c:pt idx="1">
                  <c:v>RAČUN FINANČNIH TERJATEV IN NALOŽB</c:v>
                </c:pt>
                <c:pt idx="2">
                  <c:v>RAČUN FINANCIRANJA</c:v>
                </c:pt>
              </c:strCache>
            </c:strRef>
          </c:cat>
          <c:val>
            <c:numRef>
              <c:f>List1!$B$2:$B$4</c:f>
              <c:numCache>
                <c:formatCode>#,##0</c:formatCode>
                <c:ptCount val="3"/>
                <c:pt idx="0" formatCode="#,##0\ &quot;€&quot;">
                  <c:v>41636127</c:v>
                </c:pt>
                <c:pt idx="1">
                  <c:v>50000</c:v>
                </c:pt>
                <c:pt idx="2">
                  <c:v>1356464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67434626227277"/>
          <c:y val="8.1552147023738406E-2"/>
          <c:w val="0.2832565373772723"/>
          <c:h val="0.15222373669426817"/>
        </c:manualLayout>
      </c:layout>
      <c:overlay val="0"/>
      <c:txPr>
        <a:bodyPr/>
        <a:lstStyle/>
        <a:p>
          <a:pPr>
            <a:defRPr sz="10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TEKOČI ODHODKI</c:v>
                </c:pt>
                <c:pt idx="1">
                  <c:v>TEKOČI TRANSFERI</c:v>
                </c:pt>
                <c:pt idx="2">
                  <c:v>INVESTICIJSKI ODHODKI</c:v>
                </c:pt>
                <c:pt idx="3">
                  <c:v>INVESTICIJSKI TRANSFERI</c:v>
                </c:pt>
              </c:strCache>
            </c:strRef>
          </c:cat>
          <c:val>
            <c:numRef>
              <c:f>List1!$B$2:$E$2</c:f>
              <c:numCache>
                <c:formatCode>#,##0\ "€"</c:formatCode>
                <c:ptCount val="4"/>
                <c:pt idx="0">
                  <c:v>10026703</c:v>
                </c:pt>
                <c:pt idx="1">
                  <c:v>12236350</c:v>
                </c:pt>
                <c:pt idx="2">
                  <c:v>22152398</c:v>
                </c:pt>
                <c:pt idx="3">
                  <c:v>2284871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TEKOČI ODHODKI</c:v>
                </c:pt>
                <c:pt idx="1">
                  <c:v>TEKOČI TRANSFERI</c:v>
                </c:pt>
                <c:pt idx="2">
                  <c:v>INVESTICIJSKI ODHODKI</c:v>
                </c:pt>
                <c:pt idx="3">
                  <c:v>INVESTICIJSKI TRANSFERI</c:v>
                </c:pt>
              </c:strCache>
            </c:strRef>
          </c:cat>
          <c:val>
            <c:numRef>
              <c:f>List1!$B$3:$E$3</c:f>
              <c:numCache>
                <c:formatCode>#,##0\ "€"</c:formatCode>
                <c:ptCount val="4"/>
                <c:pt idx="0">
                  <c:v>9819557</c:v>
                </c:pt>
                <c:pt idx="1">
                  <c:v>12345734</c:v>
                </c:pt>
                <c:pt idx="2">
                  <c:v>22612453</c:v>
                </c:pt>
                <c:pt idx="3">
                  <c:v>1893562</c:v>
                </c:pt>
              </c:numCache>
            </c:numRef>
          </c:val>
        </c:ser>
        <c:ser>
          <c:idx val="2"/>
          <c:order val="2"/>
          <c:tx>
            <c:strRef>
              <c:f>List1!$A$4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cat>
            <c:strRef>
              <c:f>List1!$B$1:$E$1</c:f>
              <c:strCache>
                <c:ptCount val="4"/>
                <c:pt idx="0">
                  <c:v>TEKOČI ODHODKI</c:v>
                </c:pt>
                <c:pt idx="1">
                  <c:v>TEKOČI TRANSFERI</c:v>
                </c:pt>
                <c:pt idx="2">
                  <c:v>INVESTICIJSKI ODHODKI</c:v>
                </c:pt>
                <c:pt idx="3">
                  <c:v>INVESTICIJSKI TRANSFERI</c:v>
                </c:pt>
              </c:strCache>
            </c:strRef>
          </c:cat>
          <c:val>
            <c:numRef>
              <c:f>List1!$B$4:$E$4</c:f>
              <c:numCache>
                <c:formatCode>#,##0\ "€"</c:formatCode>
                <c:ptCount val="4"/>
                <c:pt idx="0">
                  <c:v>9072861</c:v>
                </c:pt>
                <c:pt idx="1">
                  <c:v>12133151</c:v>
                </c:pt>
                <c:pt idx="2">
                  <c:v>19366371</c:v>
                </c:pt>
                <c:pt idx="3">
                  <c:v>1063744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889280"/>
        <c:axId val="137890816"/>
      </c:barChart>
      <c:catAx>
        <c:axId val="137889280"/>
        <c:scaling>
          <c:orientation val="minMax"/>
        </c:scaling>
        <c:delete val="0"/>
        <c:axPos val="b"/>
        <c:majorTickMark val="none"/>
        <c:minorTickMark val="none"/>
        <c:tickLblPos val="nextTo"/>
        <c:crossAx val="137890816"/>
        <c:crosses val="autoZero"/>
        <c:auto val="1"/>
        <c:lblAlgn val="ctr"/>
        <c:lblOffset val="100"/>
        <c:noMultiLvlLbl val="0"/>
      </c:catAx>
      <c:valAx>
        <c:axId val="137890816"/>
        <c:scaling>
          <c:orientation val="minMax"/>
        </c:scaling>
        <c:delete val="0"/>
        <c:axPos val="l"/>
        <c:majorGridlines/>
        <c:numFmt formatCode="#,##0\ &quot;€&quot;" sourceLinked="1"/>
        <c:majorTickMark val="none"/>
        <c:minorTickMark val="none"/>
        <c:tickLblPos val="nextTo"/>
        <c:crossAx val="137889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000"/>
      </a:pPr>
      <a:endParaRPr lang="sl-S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3.0864197530864196E-3"/>
                  <c:y val="-6.173271853967873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0061728395061727E-2"/>
                  <c:y val="7.015081652236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"/>
                  <c:y val="0.2834090778028897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9320987654320986E-2"/>
                  <c:y val="-6.734478386146770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/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List1!$A$2:$A$5</c:f>
              <c:strCache>
                <c:ptCount val="4"/>
                <c:pt idx="0">
                  <c:v>TEKOČI ODHODKI</c:v>
                </c:pt>
                <c:pt idx="1">
                  <c:v>TEKOČI TRANSFERI</c:v>
                </c:pt>
                <c:pt idx="2">
                  <c:v>INVESTICIJSKI ODHODKI</c:v>
                </c:pt>
                <c:pt idx="3">
                  <c:v>INVESTICIJSKI TRANSFERI</c:v>
                </c:pt>
              </c:strCache>
            </c:strRef>
          </c:cat>
          <c:val>
            <c:numRef>
              <c:f>List1!$B$2:$B$5</c:f>
              <c:numCache>
                <c:formatCode>#,##0\ "€"</c:formatCode>
                <c:ptCount val="4"/>
                <c:pt idx="0">
                  <c:v>9072861</c:v>
                </c:pt>
                <c:pt idx="1">
                  <c:v>12133151</c:v>
                </c:pt>
                <c:pt idx="2">
                  <c:v>19366371</c:v>
                </c:pt>
                <c:pt idx="3">
                  <c:v>1063744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SPREJETI 2013</c:v>
                </c:pt>
              </c:strCache>
            </c:strRef>
          </c:tx>
          <c:invertIfNegative val="0"/>
          <c:cat>
            <c:strRef>
              <c:f>List1!$A$2:$A$22</c:f>
              <c:strCache>
                <c:ptCount val="21"/>
                <c:pt idx="0">
                  <c:v>POLITIČNI SISTEM - 01</c:v>
                </c:pt>
                <c:pt idx="1">
                  <c:v>EKONOMSKA IN FISKALNA ADMINISTRACIJA - 02</c:v>
                </c:pt>
                <c:pt idx="2">
                  <c:v>ZUNANJA POLITIKA IN MEDNARODNA POMOČ - 03</c:v>
                </c:pt>
                <c:pt idx="3">
                  <c:v>SKUPNE ADMINISTRATIVNE SLUŽBE IN SPLOŠNE JAVNE STORITVE - 04</c:v>
                </c:pt>
                <c:pt idx="4">
                  <c:v>ZNANOST IN TEHNOLOŠKI RAZVOJ - 05</c:v>
                </c:pt>
                <c:pt idx="5">
                  <c:v>LOKALNA SAMOUPRAVA - 06</c:v>
                </c:pt>
                <c:pt idx="6">
                  <c:v>OBRAMBA IN UKREPI OB IZREDNIH DOGODKIH - 07</c:v>
                </c:pt>
                <c:pt idx="7">
                  <c:v>NOTRANJE ZADEVE IN VARNOST - 08</c:v>
                </c:pt>
                <c:pt idx="8">
                  <c:v>TRG DELA IN DELOVNI POGOJI - 10</c:v>
                </c:pt>
                <c:pt idx="9">
                  <c:v>KMETIJSTVO, GOZDARSTVO IN RIBIŠTVO - 11</c:v>
                </c:pt>
                <c:pt idx="10">
                  <c:v>PRIDOBIVANJE IN DISTRIBUCIJA ENERGETSKIH SUROVIN - 12</c:v>
                </c:pt>
                <c:pt idx="11">
                  <c:v>PROMET, PROMETNA INFRASTRUKTURA IN KOMUNIKACIJE - 13</c:v>
                </c:pt>
                <c:pt idx="12">
                  <c:v>GOSPODARSTVO - 14</c:v>
                </c:pt>
                <c:pt idx="13">
                  <c:v>VAROVANJE OKOLJA IN NARAVNE DEDIŠČINE - 15</c:v>
                </c:pt>
                <c:pt idx="14">
                  <c:v>PROSTORSKO PLANIRANJE IN STANOVANJSKO KOMUNALNA DEJAVNOST - 16</c:v>
                </c:pt>
                <c:pt idx="15">
                  <c:v>ZDRAVSTVENO VARSTVO - 17</c:v>
                </c:pt>
                <c:pt idx="16">
                  <c:v>KULTURA, ŠPORT IN NEVLADNE ORGANIZACIJE - 18</c:v>
                </c:pt>
                <c:pt idx="17">
                  <c:v>IZOBRAŽEVANJE - 19</c:v>
                </c:pt>
                <c:pt idx="18">
                  <c:v>SOCIALNO VARSTVO - 20</c:v>
                </c:pt>
                <c:pt idx="19">
                  <c:v>SERVISIRANJE JAVNEGA DOLGA - 22</c:v>
                </c:pt>
                <c:pt idx="20">
                  <c:v>INTERVENCIJSKI PROGRAMI IN OBVEZNOSTI - 23</c:v>
                </c:pt>
              </c:strCache>
            </c:strRef>
          </c:cat>
          <c:val>
            <c:numRef>
              <c:f>List1!$B$2:$B$22</c:f>
              <c:numCache>
                <c:formatCode>#,##0</c:formatCode>
                <c:ptCount val="21"/>
                <c:pt idx="0">
                  <c:v>579944</c:v>
                </c:pt>
                <c:pt idx="1">
                  <c:v>33431</c:v>
                </c:pt>
                <c:pt idx="2">
                  <c:v>109000</c:v>
                </c:pt>
                <c:pt idx="3">
                  <c:v>546328</c:v>
                </c:pt>
                <c:pt idx="4">
                  <c:v>69050</c:v>
                </c:pt>
                <c:pt idx="5">
                  <c:v>4065574</c:v>
                </c:pt>
                <c:pt idx="6">
                  <c:v>491361</c:v>
                </c:pt>
                <c:pt idx="7">
                  <c:v>130371</c:v>
                </c:pt>
                <c:pt idx="8">
                  <c:v>258617</c:v>
                </c:pt>
                <c:pt idx="9">
                  <c:v>94324</c:v>
                </c:pt>
                <c:pt idx="10">
                  <c:v>2105485</c:v>
                </c:pt>
                <c:pt idx="11">
                  <c:v>5373012</c:v>
                </c:pt>
                <c:pt idx="12">
                  <c:v>492250</c:v>
                </c:pt>
                <c:pt idx="13">
                  <c:v>2891426</c:v>
                </c:pt>
                <c:pt idx="14">
                  <c:v>14104887</c:v>
                </c:pt>
                <c:pt idx="15">
                  <c:v>1118746</c:v>
                </c:pt>
                <c:pt idx="16">
                  <c:v>4471013</c:v>
                </c:pt>
                <c:pt idx="17">
                  <c:v>7496330</c:v>
                </c:pt>
                <c:pt idx="18">
                  <c:v>1446506</c:v>
                </c:pt>
                <c:pt idx="19">
                  <c:v>1656686</c:v>
                </c:pt>
                <c:pt idx="20">
                  <c:v>565650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VELJAVNI 2013</c:v>
                </c:pt>
              </c:strCache>
            </c:strRef>
          </c:tx>
          <c:invertIfNegative val="0"/>
          <c:cat>
            <c:strRef>
              <c:f>List1!$A$2:$A$22</c:f>
              <c:strCache>
                <c:ptCount val="21"/>
                <c:pt idx="0">
                  <c:v>POLITIČNI SISTEM - 01</c:v>
                </c:pt>
                <c:pt idx="1">
                  <c:v>EKONOMSKA IN FISKALNA ADMINISTRACIJA - 02</c:v>
                </c:pt>
                <c:pt idx="2">
                  <c:v>ZUNANJA POLITIKA IN MEDNARODNA POMOČ - 03</c:v>
                </c:pt>
                <c:pt idx="3">
                  <c:v>SKUPNE ADMINISTRATIVNE SLUŽBE IN SPLOŠNE JAVNE STORITVE - 04</c:v>
                </c:pt>
                <c:pt idx="4">
                  <c:v>ZNANOST IN TEHNOLOŠKI RAZVOJ - 05</c:v>
                </c:pt>
                <c:pt idx="5">
                  <c:v>LOKALNA SAMOUPRAVA - 06</c:v>
                </c:pt>
                <c:pt idx="6">
                  <c:v>OBRAMBA IN UKREPI OB IZREDNIH DOGODKIH - 07</c:v>
                </c:pt>
                <c:pt idx="7">
                  <c:v>NOTRANJE ZADEVE IN VARNOST - 08</c:v>
                </c:pt>
                <c:pt idx="8">
                  <c:v>TRG DELA IN DELOVNI POGOJI - 10</c:v>
                </c:pt>
                <c:pt idx="9">
                  <c:v>KMETIJSTVO, GOZDARSTVO IN RIBIŠTVO - 11</c:v>
                </c:pt>
                <c:pt idx="10">
                  <c:v>PRIDOBIVANJE IN DISTRIBUCIJA ENERGETSKIH SUROVIN - 12</c:v>
                </c:pt>
                <c:pt idx="11">
                  <c:v>PROMET, PROMETNA INFRASTRUKTURA IN KOMUNIKACIJE - 13</c:v>
                </c:pt>
                <c:pt idx="12">
                  <c:v>GOSPODARSTVO - 14</c:v>
                </c:pt>
                <c:pt idx="13">
                  <c:v>VAROVANJE OKOLJA IN NARAVNE DEDIŠČINE - 15</c:v>
                </c:pt>
                <c:pt idx="14">
                  <c:v>PROSTORSKO PLANIRANJE IN STANOVANJSKO KOMUNALNA DEJAVNOST - 16</c:v>
                </c:pt>
                <c:pt idx="15">
                  <c:v>ZDRAVSTVENO VARSTVO - 17</c:v>
                </c:pt>
                <c:pt idx="16">
                  <c:v>KULTURA, ŠPORT IN NEVLADNE ORGANIZACIJE - 18</c:v>
                </c:pt>
                <c:pt idx="17">
                  <c:v>IZOBRAŽEVANJE - 19</c:v>
                </c:pt>
                <c:pt idx="18">
                  <c:v>SOCIALNO VARSTVO - 20</c:v>
                </c:pt>
                <c:pt idx="19">
                  <c:v>SERVISIRANJE JAVNEGA DOLGA - 22</c:v>
                </c:pt>
                <c:pt idx="20">
                  <c:v>INTERVENCIJSKI PROGRAMI IN OBVEZNOSTI - 23</c:v>
                </c:pt>
              </c:strCache>
            </c:strRef>
          </c:cat>
          <c:val>
            <c:numRef>
              <c:f>List1!$C$2:$C$22</c:f>
              <c:numCache>
                <c:formatCode>#,##0</c:formatCode>
                <c:ptCount val="21"/>
                <c:pt idx="0">
                  <c:v>581247</c:v>
                </c:pt>
                <c:pt idx="1">
                  <c:v>33739</c:v>
                </c:pt>
                <c:pt idx="2">
                  <c:v>108340</c:v>
                </c:pt>
                <c:pt idx="3">
                  <c:v>529298</c:v>
                </c:pt>
                <c:pt idx="4">
                  <c:v>65934</c:v>
                </c:pt>
                <c:pt idx="5">
                  <c:v>4067562</c:v>
                </c:pt>
                <c:pt idx="6">
                  <c:v>512001</c:v>
                </c:pt>
                <c:pt idx="7">
                  <c:v>133592</c:v>
                </c:pt>
                <c:pt idx="8">
                  <c:v>255957</c:v>
                </c:pt>
                <c:pt idx="9">
                  <c:v>94324</c:v>
                </c:pt>
                <c:pt idx="10">
                  <c:v>1788384</c:v>
                </c:pt>
                <c:pt idx="11">
                  <c:v>5320525</c:v>
                </c:pt>
                <c:pt idx="12">
                  <c:v>493050</c:v>
                </c:pt>
                <c:pt idx="13">
                  <c:v>3128190</c:v>
                </c:pt>
                <c:pt idx="14">
                  <c:v>14202565</c:v>
                </c:pt>
                <c:pt idx="15">
                  <c:v>1069790</c:v>
                </c:pt>
                <c:pt idx="16">
                  <c:v>4551139.22</c:v>
                </c:pt>
                <c:pt idx="17">
                  <c:v>7404754.7800000003</c:v>
                </c:pt>
                <c:pt idx="18">
                  <c:v>1546916</c:v>
                </c:pt>
                <c:pt idx="19">
                  <c:v>1642065</c:v>
                </c:pt>
                <c:pt idx="20">
                  <c:v>573103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REALIZIRANI 2013</c:v>
                </c:pt>
              </c:strCache>
            </c:strRef>
          </c:tx>
          <c:spPr>
            <a:solidFill>
              <a:srgbClr val="99FF33"/>
            </a:solidFill>
          </c:spPr>
          <c:invertIfNegative val="0"/>
          <c:cat>
            <c:strRef>
              <c:f>List1!$A$2:$A$22</c:f>
              <c:strCache>
                <c:ptCount val="21"/>
                <c:pt idx="0">
                  <c:v>POLITIČNI SISTEM - 01</c:v>
                </c:pt>
                <c:pt idx="1">
                  <c:v>EKONOMSKA IN FISKALNA ADMINISTRACIJA - 02</c:v>
                </c:pt>
                <c:pt idx="2">
                  <c:v>ZUNANJA POLITIKA IN MEDNARODNA POMOČ - 03</c:v>
                </c:pt>
                <c:pt idx="3">
                  <c:v>SKUPNE ADMINISTRATIVNE SLUŽBE IN SPLOŠNE JAVNE STORITVE - 04</c:v>
                </c:pt>
                <c:pt idx="4">
                  <c:v>ZNANOST IN TEHNOLOŠKI RAZVOJ - 05</c:v>
                </c:pt>
                <c:pt idx="5">
                  <c:v>LOKALNA SAMOUPRAVA - 06</c:v>
                </c:pt>
                <c:pt idx="6">
                  <c:v>OBRAMBA IN UKREPI OB IZREDNIH DOGODKIH - 07</c:v>
                </c:pt>
                <c:pt idx="7">
                  <c:v>NOTRANJE ZADEVE IN VARNOST - 08</c:v>
                </c:pt>
                <c:pt idx="8">
                  <c:v>TRG DELA IN DELOVNI POGOJI - 10</c:v>
                </c:pt>
                <c:pt idx="9">
                  <c:v>KMETIJSTVO, GOZDARSTVO IN RIBIŠTVO - 11</c:v>
                </c:pt>
                <c:pt idx="10">
                  <c:v>PRIDOBIVANJE IN DISTRIBUCIJA ENERGETSKIH SUROVIN - 12</c:v>
                </c:pt>
                <c:pt idx="11">
                  <c:v>PROMET, PROMETNA INFRASTRUKTURA IN KOMUNIKACIJE - 13</c:v>
                </c:pt>
                <c:pt idx="12">
                  <c:v>GOSPODARSTVO - 14</c:v>
                </c:pt>
                <c:pt idx="13">
                  <c:v>VAROVANJE OKOLJA IN NARAVNE DEDIŠČINE - 15</c:v>
                </c:pt>
                <c:pt idx="14">
                  <c:v>PROSTORSKO PLANIRANJE IN STANOVANJSKO KOMUNALNA DEJAVNOST - 16</c:v>
                </c:pt>
                <c:pt idx="15">
                  <c:v>ZDRAVSTVENO VARSTVO - 17</c:v>
                </c:pt>
                <c:pt idx="16">
                  <c:v>KULTURA, ŠPORT IN NEVLADNE ORGANIZACIJE - 18</c:v>
                </c:pt>
                <c:pt idx="17">
                  <c:v>IZOBRAŽEVANJE - 19</c:v>
                </c:pt>
                <c:pt idx="18">
                  <c:v>SOCIALNO VARSTVO - 20</c:v>
                </c:pt>
                <c:pt idx="19">
                  <c:v>SERVISIRANJE JAVNEGA DOLGA - 22</c:v>
                </c:pt>
                <c:pt idx="20">
                  <c:v>INTERVENCIJSKI PROGRAMI IN OBVEZNOSTI - 23</c:v>
                </c:pt>
              </c:strCache>
            </c:strRef>
          </c:cat>
          <c:val>
            <c:numRef>
              <c:f>List1!$D$2:$D$22</c:f>
              <c:numCache>
                <c:formatCode>#,##0</c:formatCode>
                <c:ptCount val="21"/>
                <c:pt idx="0">
                  <c:v>520779.58</c:v>
                </c:pt>
                <c:pt idx="1">
                  <c:v>31860.65</c:v>
                </c:pt>
                <c:pt idx="2">
                  <c:v>71200.84</c:v>
                </c:pt>
                <c:pt idx="3">
                  <c:v>437745.56</c:v>
                </c:pt>
                <c:pt idx="4">
                  <c:v>62535.93</c:v>
                </c:pt>
                <c:pt idx="5">
                  <c:v>3941908.39</c:v>
                </c:pt>
                <c:pt idx="6">
                  <c:v>507483.17</c:v>
                </c:pt>
                <c:pt idx="7">
                  <c:v>78769.56</c:v>
                </c:pt>
                <c:pt idx="8">
                  <c:v>252207.04</c:v>
                </c:pt>
                <c:pt idx="9">
                  <c:v>79135.7</c:v>
                </c:pt>
                <c:pt idx="10">
                  <c:v>1440257.35</c:v>
                </c:pt>
                <c:pt idx="11">
                  <c:v>4712380.7699999996</c:v>
                </c:pt>
                <c:pt idx="12">
                  <c:v>416881.54</c:v>
                </c:pt>
                <c:pt idx="13">
                  <c:v>2454376.94</c:v>
                </c:pt>
                <c:pt idx="14">
                  <c:v>12584062.49</c:v>
                </c:pt>
                <c:pt idx="15">
                  <c:v>494282.43</c:v>
                </c:pt>
                <c:pt idx="16">
                  <c:v>4059087.42</c:v>
                </c:pt>
                <c:pt idx="17">
                  <c:v>7322918.8899999997</c:v>
                </c:pt>
                <c:pt idx="18">
                  <c:v>1518640.1</c:v>
                </c:pt>
                <c:pt idx="19">
                  <c:v>1552884.74</c:v>
                </c:pt>
                <c:pt idx="20">
                  <c:v>503191.85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146176"/>
        <c:axId val="138147712"/>
      </c:barChart>
      <c:catAx>
        <c:axId val="1381461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sl-SI"/>
          </a:p>
        </c:txPr>
        <c:crossAx val="138147712"/>
        <c:crosses val="autoZero"/>
        <c:auto val="1"/>
        <c:lblAlgn val="ctr"/>
        <c:lblOffset val="100"/>
        <c:noMultiLvlLbl val="0"/>
      </c:catAx>
      <c:valAx>
        <c:axId val="138147712"/>
        <c:scaling>
          <c:orientation val="minMax"/>
        </c:scaling>
        <c:delete val="0"/>
        <c:axPos val="b"/>
        <c:majorGridlines/>
        <c:numFmt formatCode="#,##0\ &quot;€&quot;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sl-SI"/>
          </a:p>
        </c:txPr>
        <c:crossAx val="1381461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9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550500631865459"/>
          <c:y val="3.6478424591628346E-2"/>
          <c:w val="0.38777449693788274"/>
          <c:h val="0.893613801084984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REALIZIRANI 2013</c:v>
                </c:pt>
              </c:strCache>
            </c:strRef>
          </c:tx>
          <c:invertIfNegative val="0"/>
          <c:dLbls>
            <c:numFmt formatCode="#,##0" sourceLinked="0"/>
            <c:txPr>
              <a:bodyPr/>
              <a:lstStyle/>
              <a:p>
                <a:pPr>
                  <a:defRPr sz="800"/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List1!$A$2:$A$22</c:f>
              <c:strCache>
                <c:ptCount val="21"/>
                <c:pt idx="0">
                  <c:v>POLITIČNI SISTEM - 01</c:v>
                </c:pt>
                <c:pt idx="1">
                  <c:v>EKONOMSKA IN FISKALNA ADMINISTRACIJA - 02</c:v>
                </c:pt>
                <c:pt idx="2">
                  <c:v>ZUNANJA POLITIKA IN MEDNARODNA POMOČ - 03</c:v>
                </c:pt>
                <c:pt idx="3">
                  <c:v>SKUPNE ADMINISTRATIVNE SLUŽBE IN SPLOŠNE JAVNE STORITVE - 04</c:v>
                </c:pt>
                <c:pt idx="4">
                  <c:v>ZNANOST IN TEHNOLOŠKI RAZVOJ - 05</c:v>
                </c:pt>
                <c:pt idx="5">
                  <c:v>LOKALNA SAMOUPRAVA - 06</c:v>
                </c:pt>
                <c:pt idx="6">
                  <c:v>OBRAMBA IN UKREPI OB IZREDNIH DOGODKIH - 07</c:v>
                </c:pt>
                <c:pt idx="7">
                  <c:v>NOTRANJE ZADEVE IN VARNOST - 08</c:v>
                </c:pt>
                <c:pt idx="8">
                  <c:v>TRG DELA IN DELOVNI POGOJI - 10</c:v>
                </c:pt>
                <c:pt idx="9">
                  <c:v>KMETIJSTVO, GOZDARSTVO IN RIBIŠTVO - 11</c:v>
                </c:pt>
                <c:pt idx="10">
                  <c:v>PRIDOBIVANJE IN DISTRIBUCIJA ENERGETSKIH SUROVIN - 12</c:v>
                </c:pt>
                <c:pt idx="11">
                  <c:v>PROMET, PROMETNA INFRASTRUKTURA IN KOMUNIKACIJE - 13</c:v>
                </c:pt>
                <c:pt idx="12">
                  <c:v>GOSPODARSTVO - 14</c:v>
                </c:pt>
                <c:pt idx="13">
                  <c:v>VAROVANJE OKOLJA IN NARAVNE DEDIŠČINE - 15</c:v>
                </c:pt>
                <c:pt idx="14">
                  <c:v>PROSTORSKO PLANIRANJE IN STANOVANJSKO KOMUNALNA DEJAVNOST - 16</c:v>
                </c:pt>
                <c:pt idx="15">
                  <c:v>ZDRAVSTVENO VARSTVO - 17</c:v>
                </c:pt>
                <c:pt idx="16">
                  <c:v>KULTURA, ŠPORT IN NEVLADNE ORGANIZACIJE - 18</c:v>
                </c:pt>
                <c:pt idx="17">
                  <c:v>IZOBRAŽEVANJE - 19</c:v>
                </c:pt>
                <c:pt idx="18">
                  <c:v>SOCIALNO VARSTVO - 20</c:v>
                </c:pt>
                <c:pt idx="19">
                  <c:v>SERVISIRANJE JAVNEGA DOLGA - 22</c:v>
                </c:pt>
                <c:pt idx="20">
                  <c:v>INTERVENCIJSKI PROGRAMI IN OBVEZNOSTI - 23</c:v>
                </c:pt>
              </c:strCache>
            </c:strRef>
          </c:cat>
          <c:val>
            <c:numRef>
              <c:f>List1!$B$2:$B$22</c:f>
              <c:numCache>
                <c:formatCode>#,##0</c:formatCode>
                <c:ptCount val="21"/>
                <c:pt idx="0">
                  <c:v>520779.58</c:v>
                </c:pt>
                <c:pt idx="1">
                  <c:v>31860.65</c:v>
                </c:pt>
                <c:pt idx="2">
                  <c:v>71200.84</c:v>
                </c:pt>
                <c:pt idx="3">
                  <c:v>437745.56</c:v>
                </c:pt>
                <c:pt idx="4">
                  <c:v>62535.93</c:v>
                </c:pt>
                <c:pt idx="5">
                  <c:v>3941908.39</c:v>
                </c:pt>
                <c:pt idx="6">
                  <c:v>507483.17</c:v>
                </c:pt>
                <c:pt idx="7">
                  <c:v>78769.56</c:v>
                </c:pt>
                <c:pt idx="8">
                  <c:v>252207.04</c:v>
                </c:pt>
                <c:pt idx="9">
                  <c:v>79135.7</c:v>
                </c:pt>
                <c:pt idx="10">
                  <c:v>1440257.35</c:v>
                </c:pt>
                <c:pt idx="11">
                  <c:v>4712380.7699999996</c:v>
                </c:pt>
                <c:pt idx="12">
                  <c:v>416881.54</c:v>
                </c:pt>
                <c:pt idx="13">
                  <c:v>2454376.94</c:v>
                </c:pt>
                <c:pt idx="14">
                  <c:v>12584062.49</c:v>
                </c:pt>
                <c:pt idx="15">
                  <c:v>494282.43</c:v>
                </c:pt>
                <c:pt idx="16">
                  <c:v>4059087.42</c:v>
                </c:pt>
                <c:pt idx="17">
                  <c:v>7322918.8899999997</c:v>
                </c:pt>
                <c:pt idx="18">
                  <c:v>1518640.1</c:v>
                </c:pt>
                <c:pt idx="19">
                  <c:v>1552884.74</c:v>
                </c:pt>
                <c:pt idx="20">
                  <c:v>503191.85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246784"/>
        <c:axId val="138252672"/>
      </c:barChart>
      <c:catAx>
        <c:axId val="1382467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sl-SI"/>
          </a:p>
        </c:txPr>
        <c:crossAx val="138252672"/>
        <c:crosses val="autoZero"/>
        <c:auto val="1"/>
        <c:lblAlgn val="ctr"/>
        <c:lblOffset val="100"/>
        <c:noMultiLvlLbl val="0"/>
      </c:catAx>
      <c:valAx>
        <c:axId val="138252672"/>
        <c:scaling>
          <c:orientation val="minMax"/>
        </c:scaling>
        <c:delete val="0"/>
        <c:axPos val="b"/>
        <c:majorGridlines/>
        <c:numFmt formatCode="#,##0\ &quot;€&quot;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sl-SI"/>
          </a:p>
        </c:txPr>
        <c:crossAx val="1382467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/>
          </a:pPr>
          <a:endParaRPr lang="sl-SI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96CC8-92B3-4A67-8A5C-D047FD69B106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498AA-AB63-4885-9043-ED9308C297E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6755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98AA-AB63-4885-9043-ED9308C297E0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2067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 april 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 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276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6419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786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6930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1967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2574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7735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2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8469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DF54-FC86-4374-8C05-4A0C80A1E99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457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 baseline="0"/>
            </a:lvl1pPr>
          </a:lstStyle>
          <a:p>
            <a:r>
              <a:rPr lang="sl-SI" dirty="0" smtClean="0"/>
              <a:t>10. april 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 b="1" i="0" baseline="0"/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 b="1" i="0" baseline="0">
                <a:latin typeface="Calibri" pitchFamily="34" charset="0"/>
              </a:defRPr>
            </a:lvl1pPr>
          </a:lstStyle>
          <a:p>
            <a:fld id="{B6C6A6AA-4CD7-477E-B56B-8A6097619440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7741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DF54-FC86-4374-8C05-4A0C80A1E99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4724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		</a:t>
            </a:r>
            <a:endParaRPr lang="sl-SI" dirty="0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DF54-FC86-4374-8C05-4A0C80A1E99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4150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	</a:t>
            </a:r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DF54-FC86-4374-8C05-4A0C80A1E99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1213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CECF-94AD-46FD-BFAD-84C9FF1D5B31}" type="datetime1">
              <a:rPr lang="sl-SI" smtClean="0"/>
              <a:t>25.3.2014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29. november 2011, 10. seja Sveta MOV</a:t>
            </a: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3926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	</a:t>
            </a:r>
            <a:endParaRPr lang="sl-SI" dirty="0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6868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</a:t>
            </a:r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997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10.4.2012	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746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230-D3E5-4F4B-8B4B-B28956117B28}" type="datetime1">
              <a:rPr lang="sl-SI" smtClean="0"/>
              <a:t>25.3.2014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29. november 2011, 10. seja Sveta MOV</a:t>
            </a: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363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881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5484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 dirty="0" smtClean="0"/>
              <a:t>10. april 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6A6AA-4CD7-477E-B56B-8A6097619440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3401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C7845-8FA7-49BE-9419-E0FAA9D695A9}" type="datetimeFigureOut">
              <a:rPr lang="sl-SI" smtClean="0"/>
              <a:t>25.3.2014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B0AE1-6DAB-4288-9886-61D09C2A8C7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027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 dirty="0" smtClean="0"/>
              <a:t>10.4.2012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 dirty="0" smtClean="0"/>
              <a:t>12. seja Sveta MOV</a:t>
            </a:r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6DF54-FC86-4374-8C05-4A0C80A1E99D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1997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2475706"/>
          </a:xfrm>
        </p:spPr>
        <p:txBody>
          <a:bodyPr>
            <a:normAutofit/>
          </a:bodyPr>
          <a:lstStyle/>
          <a:p>
            <a:r>
              <a:rPr lang="sl-SI" sz="3600" b="1" dirty="0" smtClean="0"/>
              <a:t>ZAKLJUČNI RAČUN</a:t>
            </a:r>
            <a:br>
              <a:rPr lang="sl-SI" sz="3600" b="1" dirty="0" smtClean="0"/>
            </a:br>
            <a:r>
              <a:rPr lang="sl-SI" sz="3600" b="1" dirty="0" smtClean="0"/>
              <a:t>PRORAČUNA MESTNE OBČINE VELENJE</a:t>
            </a:r>
            <a:br>
              <a:rPr lang="sl-SI" sz="3600" b="1" dirty="0" smtClean="0"/>
            </a:br>
            <a:r>
              <a:rPr lang="sl-SI" sz="3600" b="1" dirty="0" smtClean="0"/>
              <a:t>ZA LETO 2013</a:t>
            </a:r>
            <a:endParaRPr lang="sl-SI" sz="3600" b="1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25. </a:t>
            </a:r>
            <a:r>
              <a:rPr lang="sl-SI" dirty="0"/>
              <a:t>marec </a:t>
            </a:r>
            <a:r>
              <a:rPr lang="sl-SI" dirty="0" smtClean="0"/>
              <a:t>2014, 26. </a:t>
            </a:r>
            <a:r>
              <a:rPr lang="sl-SI" dirty="0"/>
              <a:t>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1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397168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STRUKTURA ODHODKOV – </a:t>
            </a:r>
            <a:r>
              <a:rPr lang="sl-SI" sz="2400" b="1" dirty="0" smtClean="0"/>
              <a:t>POSEBNI DEL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PROGRAMSKA KLASIFIKACIJA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1390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9873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sl-SI" sz="2800" b="1" dirty="0"/>
              <a:t>STRUKTURA ODHODKOV </a:t>
            </a:r>
            <a:r>
              <a:rPr lang="sl-SI" sz="3600" b="1" dirty="0"/>
              <a:t>– </a:t>
            </a:r>
            <a:r>
              <a:rPr lang="sl-SI" sz="2400" b="1" dirty="0"/>
              <a:t>POSEBNI DEL </a:t>
            </a:r>
            <a:r>
              <a:rPr lang="sl-SI" sz="3600" b="1" dirty="0"/>
              <a:t>– </a:t>
            </a:r>
            <a:r>
              <a:rPr lang="sl-SI" sz="3600" b="1" dirty="0" smtClean="0"/>
              <a:t/>
            </a:r>
            <a:br>
              <a:rPr lang="sl-SI" sz="3600" b="1" dirty="0" smtClean="0"/>
            </a:br>
            <a:r>
              <a:rPr lang="sl-SI" sz="2000" b="1" dirty="0" smtClean="0"/>
              <a:t>PROGRAMSKA </a:t>
            </a:r>
            <a:r>
              <a:rPr lang="sl-SI" sz="2000" b="1" dirty="0"/>
              <a:t>KLASIFIKACIJA</a:t>
            </a:r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0876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176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/>
              <a:t>STRUKTURA ODHODKOV </a:t>
            </a:r>
            <a:r>
              <a:rPr lang="sl-SI" sz="3600" b="1" dirty="0"/>
              <a:t>– </a:t>
            </a:r>
            <a:r>
              <a:rPr lang="sl-SI" sz="2400" b="1" dirty="0"/>
              <a:t>POSEBNI DEL </a:t>
            </a:r>
            <a:r>
              <a:rPr lang="sl-SI" sz="3600" b="1" dirty="0"/>
              <a:t>– </a:t>
            </a:r>
            <a:r>
              <a:rPr lang="sl-SI" sz="3600" b="1" dirty="0" smtClean="0"/>
              <a:t/>
            </a:r>
            <a:br>
              <a:rPr lang="sl-SI" sz="3600" b="1" dirty="0" smtClean="0"/>
            </a:br>
            <a:r>
              <a:rPr lang="sl-SI" sz="2200" b="1" dirty="0" smtClean="0"/>
              <a:t>PROGRAMSKA </a:t>
            </a:r>
            <a:r>
              <a:rPr lang="sl-SI" sz="2200" b="1" dirty="0"/>
              <a:t>KLASIFIKACIJA</a:t>
            </a:r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6942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2116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STRUKTURA ODHODKOV – </a:t>
            </a:r>
            <a:r>
              <a:rPr lang="sl-SI" sz="2400" b="1" dirty="0" smtClean="0"/>
              <a:t>POSEBNI DEL – </a:t>
            </a:r>
            <a:br>
              <a:rPr lang="sl-SI" sz="2400" b="1" dirty="0" smtClean="0"/>
            </a:br>
            <a:r>
              <a:rPr lang="sl-SI" sz="2000" b="1" dirty="0" smtClean="0"/>
              <a:t>PRORAČUNSKI UPORABNIKI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9365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556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/>
              <a:t>STRUKTURA ODHODKOV </a:t>
            </a:r>
            <a:r>
              <a:rPr lang="sl-SI" sz="3600" b="1" dirty="0"/>
              <a:t>– </a:t>
            </a:r>
            <a:r>
              <a:rPr lang="sl-SI" sz="2400" b="1" dirty="0"/>
              <a:t>POSEBNI DEL </a:t>
            </a:r>
            <a:r>
              <a:rPr lang="sl-SI" sz="3200" b="1" dirty="0"/>
              <a:t>– </a:t>
            </a:r>
            <a:br>
              <a:rPr lang="sl-SI" sz="3200" b="1" dirty="0"/>
            </a:br>
            <a:r>
              <a:rPr lang="sl-SI" sz="2000" b="1" dirty="0"/>
              <a:t>PRORAČUNSKI UPORABNIKI</a:t>
            </a:r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5425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14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3567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/>
              <a:t>STRUKTURA ODHODKOV </a:t>
            </a:r>
            <a:r>
              <a:rPr lang="sl-SI" sz="3600" b="1" dirty="0"/>
              <a:t>– </a:t>
            </a:r>
            <a:r>
              <a:rPr lang="sl-SI" sz="2400" b="1" dirty="0"/>
              <a:t>POSEBNI DEL </a:t>
            </a:r>
            <a:r>
              <a:rPr lang="sl-SI" sz="3200" b="1" dirty="0"/>
              <a:t>– </a:t>
            </a:r>
            <a:br>
              <a:rPr lang="sl-SI" sz="3200" b="1" dirty="0"/>
            </a:br>
            <a:r>
              <a:rPr lang="sl-SI" sz="2000" b="1" dirty="0"/>
              <a:t>PRORAČUNSKI UPORABNIKI</a:t>
            </a:r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828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278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ODHODKOV – </a:t>
            </a:r>
            <a:r>
              <a:rPr lang="sl-SI" sz="2000" b="1" dirty="0" smtClean="0"/>
              <a:t>POSEBNI DEL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6603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7305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ODHODKOV – </a:t>
            </a:r>
            <a:r>
              <a:rPr lang="sl-SI" sz="2000" b="1" dirty="0" smtClean="0"/>
              <a:t>POSEBNI DEL – TEKOČI ODHODKI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87824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0542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STRUKTURA ODHODKOV – </a:t>
            </a:r>
            <a:r>
              <a:rPr lang="sl-SI" sz="2000" b="1" dirty="0" smtClean="0"/>
              <a:t>POSEBNI DEL</a:t>
            </a:r>
            <a:endParaRPr lang="sl-SI" sz="28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013095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 </a:t>
            </a:r>
            <a:endParaRPr lang="sl-SI" i="1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18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1229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PREGLED ODHODKOV - </a:t>
            </a:r>
            <a:r>
              <a:rPr lang="sl-SI" sz="2000" b="1" dirty="0" smtClean="0"/>
              <a:t>POSEBNI DEL</a:t>
            </a:r>
            <a:endParaRPr lang="sl-SI" sz="28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273067"/>
              </p:ext>
            </p:extLst>
          </p:nvPr>
        </p:nvGraphicFramePr>
        <p:xfrm>
          <a:off x="467544" y="170080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19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9113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ZAKLJUČNI RAČUN PRORAČUNA MOV ZA LETO 2013</a:t>
            </a:r>
            <a:endParaRPr lang="sl-SI" sz="2800" b="1" dirty="0"/>
          </a:p>
        </p:txBody>
      </p:sp>
      <p:graphicFrame>
        <p:nvGraphicFramePr>
          <p:cNvPr id="8" name="Ograda vsebin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1214572"/>
              </p:ext>
            </p:extLst>
          </p:nvPr>
        </p:nvGraphicFramePr>
        <p:xfrm>
          <a:off x="457200" y="1600200"/>
          <a:ext cx="7848000" cy="44728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96000"/>
                <a:gridCol w="4428000"/>
                <a:gridCol w="1008000"/>
                <a:gridCol w="1008000"/>
                <a:gridCol w="1008000"/>
              </a:tblGrid>
              <a:tr h="388640">
                <a:tc>
                  <a:txBody>
                    <a:bodyPr/>
                    <a:lstStyle/>
                    <a:p>
                      <a:pPr algn="l"/>
                      <a:endParaRPr lang="sl-SI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sl-SI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000" b="1" dirty="0" smtClean="0"/>
                        <a:t>SPREJETI</a:t>
                      </a:r>
                    </a:p>
                    <a:p>
                      <a:pPr algn="ctr"/>
                      <a:r>
                        <a:rPr lang="sl-SI" sz="1000" b="1" dirty="0" smtClean="0"/>
                        <a:t>PRORAČUN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000" b="1" dirty="0" smtClean="0"/>
                        <a:t>VELJAVNI</a:t>
                      </a:r>
                    </a:p>
                    <a:p>
                      <a:pPr algn="ctr"/>
                      <a:r>
                        <a:rPr lang="sl-SI" sz="1000" b="1" dirty="0" smtClean="0"/>
                        <a:t>PRORAČUN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000" b="1" dirty="0" smtClean="0"/>
                        <a:t>REALIZIRANI</a:t>
                      </a:r>
                    </a:p>
                    <a:p>
                      <a:pPr algn="ctr"/>
                      <a:r>
                        <a:rPr lang="sl-SI" sz="1000" b="1" dirty="0" smtClean="0"/>
                        <a:t>PRORAČUN</a:t>
                      </a:r>
                    </a:p>
                    <a:p>
                      <a:pPr algn="ct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BPO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Prihodki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44.316.017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44.316.017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42.551.428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II.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Odhodki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46.700.322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46.671.306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41.636.127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III.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Presežek</a:t>
                      </a:r>
                      <a:r>
                        <a:rPr lang="sl-SI" sz="1000" b="1" baseline="0" dirty="0" smtClean="0"/>
                        <a:t> prihodkov nad odhodki / odhodkov nad prihodki (I. – II.)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- 2.384.305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- 2.355.289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915.300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RFTN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IV.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Prejeta vračila</a:t>
                      </a:r>
                      <a:r>
                        <a:rPr lang="sl-SI" sz="1000" b="1" baseline="0" dirty="0" smtClean="0"/>
                        <a:t> danih posojil in prodaja  kapitalskih deležev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5.200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V.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Dana posojila in povečanje kapitalskih deležev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50.000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50.000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50.000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VI.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Prejeta minus dana posojila in spremembe kapitalskih deležev (IV. – V.)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- 50.000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- 50.000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- 44.800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RF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VII.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Zadolževanje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3.500.000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3.500.000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2.780.453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VIII.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Odplačila dolga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1.349.669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1.381.170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1.356.464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IX.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Povečanje / zmanjšanje sredstev</a:t>
                      </a:r>
                      <a:r>
                        <a:rPr lang="sl-SI" sz="1000" b="1" baseline="0" dirty="0" smtClean="0"/>
                        <a:t> na računih (I. + IV. + VII. – II. – V. – VIII.)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- 283.974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- 286.459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2.294.490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X.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Neto zadolževanje / neto odplačilo dolga</a:t>
                      </a:r>
                      <a:r>
                        <a:rPr lang="sl-SI" sz="1000" b="1" baseline="0" dirty="0" smtClean="0"/>
                        <a:t> (VII. – VIII.)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2.150.331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2.118.830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1.423.989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XI.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Neto financiranje (VI. + VII. –VIII. –</a:t>
                      </a:r>
                      <a:r>
                        <a:rPr lang="sl-SI" sz="1000" b="1" baseline="0" dirty="0" smtClean="0"/>
                        <a:t> IX.)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2.384.305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2.355.289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- 915.300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XII.</a:t>
                      </a:r>
                    </a:p>
                    <a:p>
                      <a:pPr algn="l"/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l-SI" sz="1000" b="1" dirty="0" smtClean="0"/>
                        <a:t>Stanje sredstev na računih – zadnji dan preteklega leta</a:t>
                      </a:r>
                    </a:p>
                    <a:p>
                      <a:pPr algn="l"/>
                      <a:r>
                        <a:rPr lang="sl-SI" sz="1000" b="1" dirty="0" smtClean="0"/>
                        <a:t>Stanje sredstev na računih – zadnji dan tekočega leta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2.389.619</a:t>
                      </a:r>
                    </a:p>
                    <a:p>
                      <a:pPr algn="r"/>
                      <a:r>
                        <a:rPr lang="sl-SI" sz="1000" b="1" dirty="0" smtClean="0"/>
                        <a:t>2.105.645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2.389.619</a:t>
                      </a:r>
                    </a:p>
                    <a:p>
                      <a:pPr algn="r"/>
                      <a:r>
                        <a:rPr lang="sl-SI" sz="1000" b="1" dirty="0" smtClean="0"/>
                        <a:t>2.103.160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000" b="1" dirty="0" smtClean="0"/>
                        <a:t>2.389.619</a:t>
                      </a:r>
                    </a:p>
                    <a:p>
                      <a:pPr algn="r"/>
                      <a:r>
                        <a:rPr lang="sl-SI" sz="1000" b="1" dirty="0" smtClean="0"/>
                        <a:t>4.684.109</a:t>
                      </a:r>
                      <a:endParaRPr lang="sl-SI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3039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0"/>
    </mc:Choice>
    <mc:Fallback>
      <p:transition spd="slow" advClick="0" advTm="4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INVESTICIJSKI ODHODKI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3339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 </a:t>
            </a:r>
            <a:endParaRPr lang="sl-SI" i="1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072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ZADOLŽEVANJE IN ODPLAČILA DOLGA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1091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 </a:t>
            </a:r>
            <a:endParaRPr lang="sl-SI" i="1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25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OBČINSKI SVET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811209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nakup pisarniškega pohištva, strojne računalniške opreme, telekomunikacijske opreme, druge opreme in napeljav ter druge programske opreme za delovanje svetniških skupin (14.696 EUR oziroma 0,07 % vseh investicij);</a:t>
            </a:r>
          </a:p>
          <a:p>
            <a:r>
              <a:rPr lang="sl-SI" sz="1200" dirty="0" smtClean="0"/>
              <a:t>nakup opreme  in ureditev prostorov KS (8.517 EUR oziroma 0,04 % vseh investicij);</a:t>
            </a:r>
          </a:p>
          <a:p>
            <a:r>
              <a:rPr lang="sl-SI" sz="1200" dirty="0" smtClean="0"/>
              <a:t>nakup kolesa in stojala za kolesa za delo Sosveta za izboljšanje varnosti občanov (4.111 EUR oziroma 0,02 % vseh investicij);</a:t>
            </a: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i="0" dirty="0" smtClean="0"/>
          </a:p>
          <a:p>
            <a:r>
              <a:rPr lang="sl-SI" dirty="0"/>
              <a:t>25. marec 2014, 26. seja Sveta Mestne občine Velenje</a:t>
            </a:r>
          </a:p>
          <a:p>
            <a:endParaRPr lang="sl-SI" dirty="0"/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22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46624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OBČINSKI SVET 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8969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2517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ŽUPAN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925911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 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nakup električnega kolesa za MZPM Velenje in govorniškega pulta (1.663 EUR oziroma 0,01 % vseh investicij);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 </a:t>
            </a:r>
            <a:endParaRPr lang="sl-SI" dirty="0" smtClean="0"/>
          </a:p>
          <a:p>
            <a:r>
              <a:rPr lang="sl-SI" dirty="0"/>
              <a:t>25. marec 2014, 26. seja Sveta Mestne občine Velenje</a:t>
            </a:r>
          </a:p>
          <a:p>
            <a:endParaRPr lang="sl-SI" dirty="0"/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24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442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ŽUPAN 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0309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6428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NADZORNI ODBOR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7611971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26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72065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JAVNE FINANCE IN SPLOŠNE ZADEVE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9200111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nakup telekomunikacijske opreme za projekt E-občina (5.473 EUR oziroma 0,03 % vseh investicij);</a:t>
            </a:r>
          </a:p>
          <a:p>
            <a:r>
              <a:rPr lang="sl-SI" sz="1200" dirty="0" smtClean="0"/>
              <a:t>nakup licenčne programske opreme,  telekomunikacijske opreme, strojne računalniške opreme ter strežnikov in diskovnih sistemov (95.074 EUR oziroma 0,47 % vseh investicij);</a:t>
            </a:r>
          </a:p>
          <a:p>
            <a:r>
              <a:rPr lang="sl-SI" sz="1200" dirty="0" smtClean="0"/>
              <a:t>nakup pisarniškega pohištva, strojne računalniške opreme in licenčne programske opreme za delovanje Mestne blagajne (7.017 EUR oziroma 0,03 % vseh investicij);</a:t>
            </a: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27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27229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JAVNE FINANCE IN SPLOŠNE ZADEVE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5769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28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5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KOMUNALNE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3906410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100" dirty="0" smtClean="0"/>
              <a:t>vzdrževanje gozdnih cest (25.884 EUR oziroma 0,13 % vseh investicij);</a:t>
            </a:r>
          </a:p>
          <a:p>
            <a:r>
              <a:rPr lang="sl-SI" sz="1100" dirty="0" smtClean="0"/>
              <a:t>vzdrževanje objektov za oskrbo z zemeljskim plinom (39.305 EUR oziroma 0,19 % vseh investicij);</a:t>
            </a:r>
          </a:p>
          <a:p>
            <a:r>
              <a:rPr lang="sl-SI" sz="1100" dirty="0" smtClean="0"/>
              <a:t>vzdrževanje objektov za oskrbo s toplotno energijo (1.297.254 EUR oziroma 6,35 % vseh investicij);</a:t>
            </a:r>
          </a:p>
          <a:p>
            <a:r>
              <a:rPr lang="sl-SI" sz="1100" dirty="0" smtClean="0"/>
              <a:t>izgradnja pločnikov v KS Staro Velenje (24.535 EUR oziroma 0,12 % vseh investicij);</a:t>
            </a:r>
          </a:p>
          <a:p>
            <a:r>
              <a:rPr lang="sl-SI" sz="1100" dirty="0" smtClean="0"/>
              <a:t>ureditev kolesarskih stez (128.942 EUR oziroma 0,63  % vseh investicij);</a:t>
            </a:r>
          </a:p>
          <a:p>
            <a:r>
              <a:rPr lang="sl-SI" sz="1100" dirty="0" smtClean="0"/>
              <a:t>obnove cest in nadzor - koncesija (794.976 EUR oziroma 3,89 % vseh investicij);</a:t>
            </a:r>
          </a:p>
          <a:p>
            <a:r>
              <a:rPr lang="sl-SI" sz="1100" dirty="0" smtClean="0"/>
              <a:t>obnova Šlandrove ceste (5.942 EUR oziroma 0,03 % vseh investicij);</a:t>
            </a:r>
          </a:p>
          <a:p>
            <a:r>
              <a:rPr lang="sl-SI" sz="1100" dirty="0" smtClean="0"/>
              <a:t>ureditev neprometne signalizacije in obnova horizontalne in vertikalne signalizacije  (39.305 EUR oziroma 0,19 % vseh investicij);</a:t>
            </a:r>
          </a:p>
          <a:p>
            <a:r>
              <a:rPr lang="sl-SI" sz="1100" dirty="0" smtClean="0"/>
              <a:t>nakup garažnih mest (88.865 EUR oziroma 0,43 % vseh investicij);</a:t>
            </a:r>
          </a:p>
          <a:p>
            <a:r>
              <a:rPr lang="sl-SI" sz="1100" dirty="0" smtClean="0"/>
              <a:t>namestitev turistično prometnih označevalnih tabel (10.091 EUR oziroma 0,05 % vseh investicij);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29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381140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 STRUKTURA PRIHODKOV – SPLOŠNI DEL</a:t>
            </a:r>
            <a:endParaRPr lang="sl-SI" sz="28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6772307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 </a:t>
            </a:r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555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KOMUNALNE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0316639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100" dirty="0" smtClean="0"/>
              <a:t>ureditev javnega mestnega prometa (17.137 EUR oziroma 0,08 % vseh investicij);</a:t>
            </a:r>
          </a:p>
          <a:p>
            <a:r>
              <a:rPr lang="sl-SI" sz="1100" dirty="0" smtClean="0"/>
              <a:t>ureditev javne razsvetljave (345.953 EUR oziroma 1,69 % vseh investicij);</a:t>
            </a:r>
          </a:p>
          <a:p>
            <a:r>
              <a:rPr lang="sl-SI" sz="1100" dirty="0" smtClean="0"/>
              <a:t>ureditev ceste LZ 452 100 na Selo s krožiščem pri </a:t>
            </a:r>
            <a:r>
              <a:rPr lang="sl-SI" sz="1100" dirty="0" err="1" smtClean="0"/>
              <a:t>Skalci</a:t>
            </a:r>
            <a:r>
              <a:rPr lang="sl-SI" sz="1100" dirty="0" smtClean="0"/>
              <a:t> (209.542 EUR oziroma 1,03% vseh investicij);</a:t>
            </a:r>
          </a:p>
          <a:p>
            <a:r>
              <a:rPr lang="sl-SI" sz="1100" dirty="0" smtClean="0"/>
              <a:t>rekonstrukcija Šaleške ceste (101.631 EUR oziroma 0,50 % vseh investicij);</a:t>
            </a:r>
          </a:p>
          <a:p>
            <a:r>
              <a:rPr lang="sl-SI" sz="1100" dirty="0" smtClean="0"/>
              <a:t>prenova mestnega središča Velenja - Promenada (876.475 EUR oziroma 4,29% vseh investicij);</a:t>
            </a:r>
          </a:p>
          <a:p>
            <a:r>
              <a:rPr lang="sl-SI" sz="1100" dirty="0" smtClean="0"/>
              <a:t>ureditev kolesarske poti Huda Luknja (16.130 EUR oziroma 0,08 % vseh investicij);</a:t>
            </a:r>
          </a:p>
          <a:p>
            <a:r>
              <a:rPr lang="sl-SI" sz="1100" dirty="0" smtClean="0"/>
              <a:t>vzdrževanje javnih površin izven koncesije (105.787 EUR oziroma 0,52 % vseh investicij);</a:t>
            </a:r>
          </a:p>
          <a:p>
            <a:r>
              <a:rPr lang="sl-SI" sz="1100" dirty="0" smtClean="0"/>
              <a:t>obnove cest izven koncesije (69.693 EUR oziroma 0,34 % vseh investicij); </a:t>
            </a:r>
          </a:p>
          <a:p>
            <a:r>
              <a:rPr lang="sl-SI" sz="1100" dirty="0" smtClean="0"/>
              <a:t>ravnanje z odpadki (134.182 EUR oziroma 0,66 % vseh investicij);</a:t>
            </a:r>
          </a:p>
          <a:p>
            <a:r>
              <a:rPr lang="sl-SI" sz="1100" dirty="0" smtClean="0"/>
              <a:t>naložbe in vzdrževanje objektov odvajanja in čiščenja odpadnih voda (1.042.876 EUR oziroma 5,10 % vseh investicij);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30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0458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KOMUNALNE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509798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100" dirty="0" smtClean="0"/>
              <a:t>naložbe po programu kohezije na področju odvajanja in čiščenja odpadnih voda (781.568 EUR oziroma 3,83 % vseh investicij);</a:t>
            </a:r>
          </a:p>
          <a:p>
            <a:r>
              <a:rPr lang="sl-SI" sz="1100" dirty="0" smtClean="0"/>
              <a:t>naložbe po programu kohezije na področju oskrbe z vodo (4.680.199 EUR oziroma 22,91 % vseh investicij);</a:t>
            </a:r>
          </a:p>
          <a:p>
            <a:r>
              <a:rPr lang="sl-SI" sz="1100" dirty="0" smtClean="0"/>
              <a:t>naložbe in vzdrževanje objektov oskrbe z vodo (307.227 EUR oziroma 1,50 % vseh investicij);</a:t>
            </a:r>
          </a:p>
          <a:p>
            <a:r>
              <a:rPr lang="sl-SI" sz="1100" dirty="0" smtClean="0"/>
              <a:t>naložbe v ureditev pokopališč (111.301 EUR oziroma 0,54 % vseh investicij);</a:t>
            </a:r>
          </a:p>
          <a:p>
            <a:r>
              <a:rPr lang="sl-SI" sz="1100" dirty="0" smtClean="0"/>
              <a:t>obnova Sončnega parka (209.284 EUR oziroma 1,02 % vseh investicij);</a:t>
            </a:r>
          </a:p>
          <a:p>
            <a:r>
              <a:rPr lang="sl-SI" sz="1100" dirty="0" smtClean="0"/>
              <a:t>ureditev ploščadi Edvarda Kardelja - </a:t>
            </a:r>
            <a:r>
              <a:rPr lang="sl-SI" sz="1100" dirty="0" err="1" smtClean="0"/>
              <a:t>Stantetova</a:t>
            </a:r>
            <a:r>
              <a:rPr lang="sl-SI" sz="1100" dirty="0" smtClean="0"/>
              <a:t> (63.701 EUR oziroma 0,31 % vseh investicij);</a:t>
            </a:r>
          </a:p>
          <a:p>
            <a:r>
              <a:rPr lang="sl-SI" sz="1100" dirty="0" smtClean="0"/>
              <a:t>nakup ulične opreme, klopi (9.286 EUR oziroma 0,05% vseh investicij);</a:t>
            </a:r>
          </a:p>
          <a:p>
            <a:r>
              <a:rPr lang="sl-SI" sz="1100" dirty="0" smtClean="0"/>
              <a:t>ureditev novoletne javne razsvetljave (24.269 EUR oziroma 0,12 % vseh investicij);</a:t>
            </a:r>
          </a:p>
          <a:p>
            <a:r>
              <a:rPr lang="sl-SI" sz="1100" dirty="0" smtClean="0"/>
              <a:t>vzdrževanje in ureditev javnih sanitarij (44.995 EUR oziroma 0,22 % vseh investicij); 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31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13971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KOMUNALNE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5267116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100" dirty="0" smtClean="0"/>
              <a:t>sanacija plazov in sanacija posledic poplav 2012 (94.690 EUR oziroma 0,46 % vseh investicij);</a:t>
            </a:r>
          </a:p>
          <a:p>
            <a:r>
              <a:rPr lang="sl-SI" sz="1100" dirty="0" smtClean="0"/>
              <a:t>načrti in projektna dokumentacija, izvedbe odmer na kategoriziranih JP, nakup in namestitev opreme za modre cone (13.354 EUR oziroma 0,07 % vseh investicij);</a:t>
            </a: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32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41105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KOMUNALNE DEJAVNOSTI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0123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33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2555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DRUŽBENE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0546182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oprema v ZD Velenje (14.111 EUR oziroma 0,07 % vseh investicij);</a:t>
            </a:r>
          </a:p>
          <a:p>
            <a:r>
              <a:rPr lang="sl-SI" sz="1200" dirty="0" smtClean="0"/>
              <a:t>energetska sanacija ZD Velenje (37.215 EUR oziroma 0,18 % vseh investicij);</a:t>
            </a:r>
          </a:p>
          <a:p>
            <a:r>
              <a:rPr lang="sl-SI" sz="1200" dirty="0" smtClean="0"/>
              <a:t>projektna dokumentacija (9.921 EUR oziroma 0,05 % vseh investicij);</a:t>
            </a:r>
          </a:p>
          <a:p>
            <a:r>
              <a:rPr lang="sl-SI" sz="1200" dirty="0" smtClean="0"/>
              <a:t>ureditev Smučarsko skakalnega centra (49.551 EUR oziroma 0,24 % vseh investicij);</a:t>
            </a:r>
          </a:p>
          <a:p>
            <a:r>
              <a:rPr lang="sl-SI" sz="1200" dirty="0" smtClean="0"/>
              <a:t>vzdrževanje objekta Vila Mojca (4.249 EUR oziroma 0,02 % vseh investicij);</a:t>
            </a:r>
          </a:p>
          <a:p>
            <a:r>
              <a:rPr lang="sl-SI" sz="1200" dirty="0" smtClean="0"/>
              <a:t>nakup panojev za področje varstva naravne in kulturne dediščine (2.296 EUR oziroma 0,01 % vseh investicij);</a:t>
            </a:r>
          </a:p>
          <a:p>
            <a:r>
              <a:rPr lang="sl-SI" sz="1200" dirty="0" smtClean="0"/>
              <a:t>ureditev mladinskega hotela (34.364 EUR oziroma 0,17 % vseh investicij);</a:t>
            </a:r>
          </a:p>
          <a:p>
            <a:r>
              <a:rPr lang="sl-SI" sz="1200" dirty="0" smtClean="0"/>
              <a:t>ureditev športnih igrišč (174.947 EUR oziroma 0,86 % vseh investicij);</a:t>
            </a:r>
          </a:p>
          <a:p>
            <a:r>
              <a:rPr lang="sl-SI" sz="1200" dirty="0" smtClean="0"/>
              <a:t>nakup opreme za Galerijo Velenje (3.800 EUR oziroma 0,02 % vseh investicij);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34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82179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DRUŽBENE DEJAVNOSTI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9570754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vzdrževanje objektov osnovnih šol in glasbene šole (394.887 EUR oziroma 1,93 % vseh investicij);</a:t>
            </a:r>
          </a:p>
          <a:p>
            <a:r>
              <a:rPr lang="sl-SI" sz="1200" dirty="0" smtClean="0"/>
              <a:t>izgradnja večnamenskega objekta </a:t>
            </a:r>
            <a:r>
              <a:rPr lang="sl-SI" sz="1200" dirty="0" err="1" smtClean="0"/>
              <a:t>Gaudeamus</a:t>
            </a:r>
            <a:r>
              <a:rPr lang="sl-SI" sz="1200" dirty="0" smtClean="0"/>
              <a:t> Velenje (700.000 EUR oziroma 3,43 % vseh investicij);</a:t>
            </a:r>
          </a:p>
          <a:p>
            <a:r>
              <a:rPr lang="sl-SI" sz="1200" dirty="0" smtClean="0"/>
              <a:t>vzdrževanje objekta Ljudske univerze (16.695 EUR oziroma 0,08 % vseh investicij);</a:t>
            </a:r>
          </a:p>
          <a:p>
            <a:r>
              <a:rPr lang="sl-SI" sz="1200" dirty="0" smtClean="0"/>
              <a:t>vzdrževanje objektov Vrtca Velenje in vzdrževanje ter opremljanje otroških igrišč (253.608 EUR oziroma 1,24 % vseh investicij);</a:t>
            </a: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35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165487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DRUŽBENE DEJAVNOSTI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8037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 </a:t>
            </a:r>
            <a:endParaRPr lang="sl-SI" i="1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36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3495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UREJANJE PROSTORA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4800857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200" dirty="0" smtClean="0"/>
              <a:t>ureditev Kmečke tržnice (6.248 EUR oziroma 0,03 % vseh investicij);</a:t>
            </a:r>
          </a:p>
          <a:p>
            <a:r>
              <a:rPr lang="sl-SI" sz="1200" dirty="0" smtClean="0"/>
              <a:t>dokumentacija za varstvo okolja in urejanje prostora (32.523 EUR oziroma 0,16 % vseh investicij);</a:t>
            </a:r>
          </a:p>
          <a:p>
            <a:r>
              <a:rPr lang="sl-SI" sz="1200" dirty="0" smtClean="0"/>
              <a:t>telekomunikacijska oprema za geografsko informacijski sistem MOV (502 EUR);</a:t>
            </a:r>
          </a:p>
          <a:p>
            <a:r>
              <a:rPr lang="sl-SI" sz="1200" dirty="0" smtClean="0"/>
              <a:t>LN Vinska Gora II. (15.050 EUR oziroma 0,07 % vseh investicij);</a:t>
            </a:r>
          </a:p>
          <a:p>
            <a:r>
              <a:rPr lang="sl-SI" sz="1200" dirty="0" smtClean="0"/>
              <a:t>urejanje vrtičkov (8.351 EUR oziroma 0,04 % vseh investicij);</a:t>
            </a:r>
          </a:p>
          <a:p>
            <a:r>
              <a:rPr lang="sl-SI" sz="1200" dirty="0" smtClean="0"/>
              <a:t>odkupi zemljišč (221.122 EUR oziroma 1,08 % vseh investicij);</a:t>
            </a:r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37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11752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UREJANJE PROSTORA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0561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38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859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RAZVOJ IN INVESTICIJE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8277223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600" dirty="0" smtClean="0"/>
              <a:t>projektna dokumentacija in nakup športne opreme, informativne table in druge opreme za izvedbo mednarodnih projektov TAB - Take a </a:t>
            </a:r>
            <a:r>
              <a:rPr lang="sl-SI" sz="1600" dirty="0" err="1" smtClean="0"/>
              <a:t>Breath</a:t>
            </a:r>
            <a:r>
              <a:rPr lang="sl-SI" sz="1600" dirty="0" smtClean="0"/>
              <a:t>, </a:t>
            </a:r>
            <a:r>
              <a:rPr lang="sl-SI" sz="1600" dirty="0" err="1" smtClean="0"/>
              <a:t>City</a:t>
            </a:r>
            <a:r>
              <a:rPr lang="sl-SI" sz="1600" dirty="0" smtClean="0"/>
              <a:t> </a:t>
            </a:r>
            <a:r>
              <a:rPr lang="sl-SI" sz="1600" dirty="0" err="1" smtClean="0"/>
              <a:t>Impulses</a:t>
            </a:r>
            <a:r>
              <a:rPr lang="sl-SI" sz="1600" dirty="0" smtClean="0"/>
              <a:t>, </a:t>
            </a:r>
            <a:r>
              <a:rPr lang="sl-SI" sz="1600" dirty="0" err="1" smtClean="0"/>
              <a:t>ReNewTown</a:t>
            </a:r>
            <a:r>
              <a:rPr lang="sl-SI" sz="1600" dirty="0" smtClean="0"/>
              <a:t>, ATRIUM, CLEAR in druge ter izvedba učne delavnice (146.721 EUR oziroma 0,72 % vseh investicij);</a:t>
            </a:r>
          </a:p>
          <a:p>
            <a:r>
              <a:rPr lang="sl-SI" sz="1600" dirty="0" smtClean="0"/>
              <a:t>vzdrževanje objektov KS (16.479 EUR oziroma 0,08 % vseh investicij);</a:t>
            </a:r>
          </a:p>
          <a:p>
            <a:r>
              <a:rPr lang="sl-SI" sz="1600" dirty="0" smtClean="0"/>
              <a:t>ureditev in vzdrževanje prostorov Mestne občine Velenje (94.647 EUR oziroma 0,46 % vseh investicij);</a:t>
            </a:r>
          </a:p>
          <a:p>
            <a:r>
              <a:rPr lang="sl-SI" sz="1600" dirty="0" smtClean="0"/>
              <a:t>nakup pisarniške opreme in pohištva,  osebnega avtomobila in druge opreme in napeljav za delovanje Uprave Mestne občine Velenje (42.210 EUR oziroma 0,21 % vseh investicij);</a:t>
            </a:r>
          </a:p>
          <a:p>
            <a:r>
              <a:rPr lang="sl-SI" sz="1600" dirty="0" smtClean="0"/>
              <a:t>energetska sanacija objekta Kopališka 3-4 (17.926 EUR oziroma 0,09 % vseh investicij);</a:t>
            </a:r>
          </a:p>
          <a:p>
            <a:r>
              <a:rPr lang="sl-SI" sz="1600" dirty="0" smtClean="0"/>
              <a:t>nakup </a:t>
            </a:r>
            <a:r>
              <a:rPr lang="sl-SI" sz="1600" dirty="0" err="1" smtClean="0"/>
              <a:t>defibrilatorjev</a:t>
            </a:r>
            <a:r>
              <a:rPr lang="sl-SI" sz="1600" dirty="0" smtClean="0"/>
              <a:t>, zaščitne reševalne opreme, reševalnih nahrbtnikov in radijskih postaj za delovanje civilne zaščite in sredstev zvez (11.014 EUR oziroma 0,05 % vseh investicij);</a:t>
            </a:r>
          </a:p>
          <a:p>
            <a:endParaRPr lang="sl-SI" sz="1500" b="1" dirty="0" smtClean="0">
              <a:latin typeface="Calibri" pitchFamily="34" charset="0"/>
            </a:endParaRPr>
          </a:p>
          <a:p>
            <a:endParaRPr lang="sl-SI" sz="1500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39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33505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PRIHODKOV – </a:t>
            </a:r>
            <a:r>
              <a:rPr lang="sl-SI" sz="2000" b="1" dirty="0" smtClean="0"/>
              <a:t>BILANCA PRIHODKOV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9553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208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URAD ZA RAZVOJ IN INVESTICIJE</a:t>
            </a:r>
            <a:endParaRPr lang="sl-SI" sz="28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1157964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/>
          </a:p>
          <a:p>
            <a:r>
              <a:rPr lang="sl-SI" sz="1200" dirty="0" smtClean="0"/>
              <a:t>nakup požarne centrale in druge gasilske opreme (26.400 EUR oziroma 0,13 % vseh investicij)</a:t>
            </a:r>
          </a:p>
          <a:p>
            <a:r>
              <a:rPr lang="sl-SI" sz="1200" dirty="0" smtClean="0"/>
              <a:t>sofinanciranje nakupa LED prikazovalnika (35.000 EUR oziroma 0,17 % vseh investicij);</a:t>
            </a:r>
          </a:p>
          <a:p>
            <a:r>
              <a:rPr lang="sl-SI" sz="1200" dirty="0" smtClean="0"/>
              <a:t>ureditev čolnarne in kopališča ob jezeru (88.914 EUR oziroma 0,44 % vseh investicij);</a:t>
            </a:r>
          </a:p>
          <a:p>
            <a:r>
              <a:rPr lang="sl-SI" sz="1200" dirty="0" smtClean="0"/>
              <a:t>nakup koles in ureditev kolesarskih postaj (41.690 EUR oziroma 0,20 % vseh investicij);</a:t>
            </a:r>
          </a:p>
          <a:p>
            <a:r>
              <a:rPr lang="sl-SI" sz="1200" dirty="0" smtClean="0"/>
              <a:t>investicijsko vzdrževanje in obnove stanovanj, projektna dokumentacija (687.593 EUR oziroma 3,37 % vseh investicij);</a:t>
            </a:r>
          </a:p>
          <a:p>
            <a:r>
              <a:rPr lang="sl-SI" sz="1200" dirty="0" smtClean="0"/>
              <a:t>nakup stanovanj in poslovnih prostorov (5.241.127 EUR oziroma 25,65 % vseh investicij);</a:t>
            </a:r>
          </a:p>
          <a:p>
            <a:r>
              <a:rPr lang="sl-SI" sz="1200" dirty="0" smtClean="0"/>
              <a:t>rušitev objekta Ljubljanska 2 (63.962 EUR oziroma 0,31 % vseh investicij);</a:t>
            </a:r>
          </a:p>
          <a:p>
            <a:r>
              <a:rPr lang="sl-SI" sz="1200" dirty="0" smtClean="0"/>
              <a:t>nakup opreme za delovanje Centra ponovne uporabe (1.337 EUR oziroma 0,01 % vseh investicij);</a:t>
            </a: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40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210265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RAZVOJ IN INVESTICIJE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6169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652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MEDOBČINSKA INŠPEKCIJA, REDARSTVO IN VARSTVO OKOLJA</a:t>
            </a:r>
            <a:endParaRPr lang="sl-SI" sz="24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7372564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600" dirty="0" smtClean="0"/>
              <a:t>nakup pisarniškega pohištva, strojne računalniške opreme, klimatske naprave, opreme za nadzor prometa, telekomunikacijske in druge opreme (9.390 EUR oziroma 0,05 % vseh investicij);</a:t>
            </a:r>
          </a:p>
          <a:p>
            <a:endParaRPr lang="sl-SI" sz="1600" b="1" dirty="0" smtClean="0">
              <a:latin typeface="Calibri" pitchFamily="34" charset="0"/>
            </a:endParaRPr>
          </a:p>
          <a:p>
            <a:endParaRPr lang="sl-SI" sz="1500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42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115523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MEDOBČINSKA INŠPEKCIJA, REDARSTVO IN VARSTVO OKOLJA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4770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290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OKOLJE IN PROSTOR SAŠA REGIJE</a:t>
            </a:r>
            <a:endParaRPr lang="sl-SI" sz="24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865827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600" dirty="0" smtClean="0"/>
              <a:t>nakup strojne računalniške opreme (2.471 EUR oziroma 0,01 % vseh investicij);</a:t>
            </a:r>
            <a:endParaRPr lang="sl-SI" sz="1600" b="1" dirty="0" smtClean="0">
              <a:latin typeface="Calibri" pitchFamily="34" charset="0"/>
            </a:endParaRPr>
          </a:p>
          <a:p>
            <a:endParaRPr lang="sl-SI" sz="1500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44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59468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URAD ZA UREJANJE PROSTORA SAŠA REGIJE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913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11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MESTNE ČETRTI</a:t>
            </a:r>
            <a:endParaRPr lang="sl-SI" sz="24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0018387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600" dirty="0" smtClean="0"/>
              <a:t>nakup telekomunikacijske opreme (633 EUR);</a:t>
            </a:r>
          </a:p>
          <a:p>
            <a:endParaRPr lang="sl-SI" sz="1600" b="1" dirty="0" smtClean="0">
              <a:latin typeface="Calibri" pitchFamily="34" charset="0"/>
            </a:endParaRPr>
          </a:p>
          <a:p>
            <a:endParaRPr lang="sl-SI" sz="1500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46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117450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MESTNE ČETRTI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1082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2055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KRAJEVNE SKUPNOSTI</a:t>
            </a:r>
            <a:endParaRPr lang="sl-SI" sz="2400" b="1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graphicFrame>
        <p:nvGraphicFramePr>
          <p:cNvPr id="9" name="Ograda vsebine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4006613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l-SI" dirty="0" smtClean="0"/>
              <a:t>INVESTICIJSKI ODHODKI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sl-SI" sz="1200" b="1" dirty="0" smtClean="0">
              <a:latin typeface="Calibri" pitchFamily="34" charset="0"/>
            </a:endParaRPr>
          </a:p>
          <a:p>
            <a:r>
              <a:rPr lang="sl-SI" sz="1600" dirty="0" smtClean="0"/>
              <a:t>naložbe v opremo in ureditev prostorov (8.005 EUR oziroma 0,04 % vseh investicij);</a:t>
            </a:r>
          </a:p>
          <a:p>
            <a:r>
              <a:rPr lang="sl-SI" sz="1600" dirty="0" smtClean="0"/>
              <a:t>ureditev cestne infrastrukture (17.294 EUR oziroma 0,08 % vseh investicij);</a:t>
            </a:r>
          </a:p>
          <a:p>
            <a:r>
              <a:rPr lang="sl-SI" sz="1600" dirty="0" smtClean="0"/>
              <a:t>ureditev športnih objektov (3.510 EUR oziroma 0,02 % vseh investicij);</a:t>
            </a:r>
          </a:p>
          <a:p>
            <a:r>
              <a:rPr lang="sl-SI" sz="1600" dirty="0" smtClean="0"/>
              <a:t>obnova večnamenske dvorane (5.376 EUR oziroma 0,03 % vseh investicij);</a:t>
            </a:r>
          </a:p>
          <a:p>
            <a:r>
              <a:rPr lang="sl-SI" sz="1600" dirty="0" smtClean="0"/>
              <a:t>odprava posledic naravnih nesreč (5.898 EUR oziroma 0,03 % vseh investicij);</a:t>
            </a:r>
          </a:p>
          <a:p>
            <a:r>
              <a:rPr lang="sl-SI" sz="1600" dirty="0" smtClean="0"/>
              <a:t>ureditev pokopališč (2.005 EUR oziroma 0,01 % vseh investicij);</a:t>
            </a:r>
          </a:p>
          <a:p>
            <a:r>
              <a:rPr lang="sl-SI" sz="1600" dirty="0" smtClean="0"/>
              <a:t>ureditev osnovnih šol (30.143 EUR oziroma 0,15 % vseh investicij).</a:t>
            </a:r>
            <a:endParaRPr lang="sl-SI" sz="1600" b="1" dirty="0" smtClean="0">
              <a:latin typeface="Calibri" pitchFamily="34" charset="0"/>
            </a:endParaRPr>
          </a:p>
          <a:p>
            <a:endParaRPr lang="sl-SI" sz="1500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sl-SI" sz="13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 smtClean="0">
              <a:latin typeface="Calibri" pitchFamily="34" charset="0"/>
            </a:endParaRPr>
          </a:p>
          <a:p>
            <a:endParaRPr lang="sl-SI" sz="1200" b="1" dirty="0">
              <a:latin typeface="Calibri" pitchFamily="34" charset="0"/>
            </a:endParaRPr>
          </a:p>
        </p:txBody>
      </p:sp>
      <p:sp>
        <p:nvSpPr>
          <p:cNvPr id="7" name="Ograda no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/>
              <a:t>25. marec 2014, 26. seja Sveta Mestne občine Velenje</a:t>
            </a:r>
          </a:p>
        </p:txBody>
      </p:sp>
      <p:sp>
        <p:nvSpPr>
          <p:cNvPr id="8" name="Ograda številke diapoz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z="900" smtClean="0"/>
              <a:t>48</a:t>
            </a:fld>
            <a:endParaRPr lang="sl-SI" sz="900" dirty="0"/>
          </a:p>
        </p:txBody>
      </p:sp>
    </p:spTree>
    <p:extLst>
      <p:ext uri="{BB962C8B-B14F-4D97-AF65-F5344CB8AC3E}">
        <p14:creationId xmlns:p14="http://schemas.microsoft.com/office/powerpoint/2010/main" val="80132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400" b="1" dirty="0" smtClean="0"/>
              <a:t>KRAJEVNE SKUPNOSTI </a:t>
            </a:r>
            <a:r>
              <a:rPr lang="sl-SI" sz="2800" b="1" dirty="0" smtClean="0"/>
              <a:t>– </a:t>
            </a:r>
            <a:r>
              <a:rPr lang="sl-SI" sz="2000" b="1" dirty="0" smtClean="0"/>
              <a:t>PREGLED PPP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083961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49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77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STRUKTURA PRIHODKOV – </a:t>
            </a:r>
            <a:r>
              <a:rPr lang="sl-SI" sz="2000" b="1" dirty="0" smtClean="0"/>
              <a:t>BILANCA PRIHODKOV</a:t>
            </a:r>
            <a:endParaRPr lang="sl-SI" sz="2800" b="1" dirty="0"/>
          </a:p>
        </p:txBody>
      </p:sp>
      <p:graphicFrame>
        <p:nvGraphicFramePr>
          <p:cNvPr id="7" name="Ograda vsebin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8310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715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PRIHODKOV – </a:t>
            </a:r>
            <a:r>
              <a:rPr lang="sl-SI" sz="2000" b="1" dirty="0" smtClean="0"/>
              <a:t>POSEBNI DEL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271896"/>
              </p:ext>
            </p:extLst>
          </p:nvPr>
        </p:nvGraphicFramePr>
        <p:xfrm>
          <a:off x="457200" y="1196752"/>
          <a:ext cx="822960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60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STRUKTURA ODHODKOV - </a:t>
            </a:r>
            <a:r>
              <a:rPr lang="sl-SI" sz="2000" b="1" dirty="0" smtClean="0"/>
              <a:t>SPLOŠNI DEL</a:t>
            </a:r>
            <a:endParaRPr lang="sl-SI" sz="28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0197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7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2749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ODHODKOV – </a:t>
            </a:r>
            <a:r>
              <a:rPr lang="sl-SI" sz="2000" b="1" dirty="0" smtClean="0"/>
              <a:t>BILANCA ODHODKOV</a:t>
            </a:r>
            <a:endParaRPr lang="sl-SI" sz="20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1948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i="1" dirty="0"/>
              <a:t>25. marec 2014, 26. seja Sveta Mestne občine Velenje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414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PRIMERJAVA ODHODKOV – </a:t>
            </a:r>
            <a:r>
              <a:rPr lang="sl-SI" sz="2000" b="1" dirty="0" smtClean="0"/>
              <a:t>BILANCA ODHODKOV</a:t>
            </a:r>
            <a:endParaRPr lang="sl-SI" sz="2800" b="1" dirty="0"/>
          </a:p>
        </p:txBody>
      </p:sp>
      <p:graphicFrame>
        <p:nvGraphicFramePr>
          <p:cNvPr id="6" name="Ograda vsebin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23936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i="1" dirty="0" smtClean="0"/>
          </a:p>
          <a:p>
            <a:r>
              <a:rPr lang="sl-SI" i="1" dirty="0"/>
              <a:t>25. marec 2014, 26. seja Sveta Mestne občine Velenje</a:t>
            </a:r>
          </a:p>
          <a:p>
            <a:endParaRPr lang="sl-SI" i="1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A6AA-4CD7-477E-B56B-8A6097619440}" type="slidenum">
              <a:rPr lang="sl-SI" smtClean="0"/>
              <a:pPr/>
              <a:t>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1394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00"/>
    </mc:Choice>
    <mc:Fallback xmlns="">
      <p:transition spd="slow" advClick="0" advTm="4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2484</Words>
  <Application>Microsoft Office PowerPoint</Application>
  <PresentationFormat>Diaprojekcija na zaslonu (4:3)</PresentationFormat>
  <Paragraphs>410</Paragraphs>
  <Slides>49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Naslovi diapozitivov</vt:lpstr>
      </vt:variant>
      <vt:variant>
        <vt:i4>49</vt:i4>
      </vt:variant>
    </vt:vector>
  </HeadingPairs>
  <TitlesOfParts>
    <vt:vector size="52" baseType="lpstr">
      <vt:lpstr>Officeova tema</vt:lpstr>
      <vt:lpstr>1_Načrt po meri</vt:lpstr>
      <vt:lpstr>Načrt po meri</vt:lpstr>
      <vt:lpstr>ZAKLJUČNI RAČUN PRORAČUNA MESTNE OBČINE VELENJE ZA LETO 2013</vt:lpstr>
      <vt:lpstr>ZAKLJUČNI RAČUN PRORAČUNA MOV ZA LETO 2013</vt:lpstr>
      <vt:lpstr> STRUKTURA PRIHODKOV – SPLOŠNI DEL</vt:lpstr>
      <vt:lpstr>PRIMERJAVA PRIHODKOV – BILANCA PRIHODKOV</vt:lpstr>
      <vt:lpstr>STRUKTURA PRIHODKOV – BILANCA PRIHODKOV</vt:lpstr>
      <vt:lpstr>PRIMERJAVA PRIHODKOV – POSEBNI DEL</vt:lpstr>
      <vt:lpstr>STRUKTURA ODHODKOV - SPLOŠNI DEL</vt:lpstr>
      <vt:lpstr>PRIMERJAVA ODHODKOV – BILANCA ODHODKOV</vt:lpstr>
      <vt:lpstr>PRIMERJAVA ODHODKOV – BILANCA ODHODKOV</vt:lpstr>
      <vt:lpstr>STRUKTURA ODHODKOV – POSEBNI DEL – PROGRAMSKA KLASIFIKACIJA</vt:lpstr>
      <vt:lpstr>STRUKTURA ODHODKOV – POSEBNI DEL –  PROGRAMSKA KLASIFIKACIJA</vt:lpstr>
      <vt:lpstr>STRUKTURA ODHODKOV – POSEBNI DEL –  PROGRAMSKA KLASIFIKACIJA</vt:lpstr>
      <vt:lpstr>STRUKTURA ODHODKOV – POSEBNI DEL –  PRORAČUNSKI UPORABNIKI</vt:lpstr>
      <vt:lpstr>STRUKTURA ODHODKOV – POSEBNI DEL –  PRORAČUNSKI UPORABNIKI</vt:lpstr>
      <vt:lpstr>STRUKTURA ODHODKOV – POSEBNI DEL –  PRORAČUNSKI UPORABNIKI</vt:lpstr>
      <vt:lpstr>PRIMERJAVA ODHODKOV – POSEBNI DEL</vt:lpstr>
      <vt:lpstr>PRIMERJAVA ODHODKOV – POSEBNI DEL – TEKOČI ODHODKI</vt:lpstr>
      <vt:lpstr>STRUKTURA ODHODKOV – POSEBNI DEL</vt:lpstr>
      <vt:lpstr>PREGLED ODHODKOV - POSEBNI DEL</vt:lpstr>
      <vt:lpstr>INVESTICIJSKI ODHODKI</vt:lpstr>
      <vt:lpstr>ZADOLŽEVANJE IN ODPLAČILA DOLGA</vt:lpstr>
      <vt:lpstr>OBČINSKI SVET</vt:lpstr>
      <vt:lpstr>OBČINSKI SVET – PREGLED PPP</vt:lpstr>
      <vt:lpstr>ŽUPAN</vt:lpstr>
      <vt:lpstr>ŽUPAN – PREGLED PPP</vt:lpstr>
      <vt:lpstr>NADZORNI ODBOR</vt:lpstr>
      <vt:lpstr>URAD ZA JAVNE FINANCE IN SPLOŠNE ZADEVE</vt:lpstr>
      <vt:lpstr>URAD ZA JAVNE FINANCE IN SPLOŠNE ZADEVE – PREGLED PPP</vt:lpstr>
      <vt:lpstr>URAD ZA KOMUNALNE DEJAVNOSTI</vt:lpstr>
      <vt:lpstr>URAD ZA KOMUNALNE DEJAVNOSTI</vt:lpstr>
      <vt:lpstr>URAD ZA KOMUNALNE DEJAVNOSTI</vt:lpstr>
      <vt:lpstr>URAD ZA KOMUNALNE DEJAVNOSTI</vt:lpstr>
      <vt:lpstr>URAD ZA KOMUNALNE DEJAVNOSTI – PREGLED PPP</vt:lpstr>
      <vt:lpstr>URAD ZA DRUŽBENE DEJAVNOSTI</vt:lpstr>
      <vt:lpstr>URAD ZA DRUŽBENE DEJAVNOSTI</vt:lpstr>
      <vt:lpstr>URAD ZA DRUŽBENE DEJAVNOSTI – PREGLED PPP</vt:lpstr>
      <vt:lpstr>URAD ZA UREJANJE PROSTORA</vt:lpstr>
      <vt:lpstr>URAD ZA UREJANJE PROSTORA – PREGLED PPP</vt:lpstr>
      <vt:lpstr>URAD ZA RAZVOJ IN INVESTICIJE</vt:lpstr>
      <vt:lpstr>URAD ZA RAZVOJ IN INVESTICIJE</vt:lpstr>
      <vt:lpstr>URAD ZA RAZVOJ IN INVESTICIJE – PREGLED PPP</vt:lpstr>
      <vt:lpstr>MEDOBČINSKA INŠPEKCIJA, REDARSTVO IN VARSTVO OKOLJA</vt:lpstr>
      <vt:lpstr>MEDOBČINSKA INŠPEKCIJA, REDARSTVO IN VARSTVO OKOLJA – PREGLED PPP</vt:lpstr>
      <vt:lpstr>URAD ZA OKOLJE IN PROSTOR SAŠA REGIJE</vt:lpstr>
      <vt:lpstr>URAD ZA UREJANJE PROSTORA SAŠA REGIJE – PREGLED PPP</vt:lpstr>
      <vt:lpstr>MESTNE ČETRTI</vt:lpstr>
      <vt:lpstr>MESTNE ČETRTI – PREGLED PPP</vt:lpstr>
      <vt:lpstr>KRAJEVNE SKUPNOSTI</vt:lpstr>
      <vt:lpstr>KRAJEVNE SKUPNOSTI – PREGLED PPP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SPREMEMBE PRORAČUNA  MESTNE OBČINE VELENJE ZA LETO 2012</dc:title>
  <dc:creator>Zager Judita</dc:creator>
  <cp:lastModifiedBy>Cerjak Petra</cp:lastModifiedBy>
  <cp:revision>237</cp:revision>
  <cp:lastPrinted>2014-03-24T13:03:53Z</cp:lastPrinted>
  <dcterms:created xsi:type="dcterms:W3CDTF">2011-11-26T07:34:24Z</dcterms:created>
  <dcterms:modified xsi:type="dcterms:W3CDTF">2014-03-25T06:30:18Z</dcterms:modified>
</cp:coreProperties>
</file>