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7" r:id="rId4"/>
    <p:sldId id="266" r:id="rId5"/>
    <p:sldId id="272" r:id="rId6"/>
    <p:sldId id="273" r:id="rId7"/>
  </p:sldIdLst>
  <p:sldSz cx="9144000" cy="6858000" type="screen4x3"/>
  <p:notesSz cx="9926638" cy="6797675"/>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003300"/>
    <a:srgbClr val="E7FBA7"/>
    <a:srgbClr val="000000"/>
    <a:srgbClr val="FFFF66"/>
    <a:srgbClr val="FFFFCC"/>
    <a:srgbClr val="7BBF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rednji slog 2 – poudarek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ematski slog 1 – poudarek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ematski slog 1 – poudarek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Srednji slog 2 – poudarek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Tematski slog 2 – poudarek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03447BB-5D67-496B-8E87-E561075AD55C}" styleName="Temni slog 1 – poudarek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8" autoAdjust="0"/>
    <p:restoredTop sz="94660"/>
  </p:normalViewPr>
  <p:slideViewPr>
    <p:cSldViewPr>
      <p:cViewPr>
        <p:scale>
          <a:sx n="100" d="100"/>
          <a:sy n="100" d="100"/>
        </p:scale>
        <p:origin x="-1272" y="-24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21BD0C16-3006-44B5-A126-35D5C2E92A4F}" type="datetimeFigureOut">
              <a:rPr lang="sl-SI" smtClean="0"/>
              <a:t>7.3.2014</a:t>
            </a:fld>
            <a:endParaRPr lang="sl-SI"/>
          </a:p>
        </p:txBody>
      </p:sp>
      <p:sp>
        <p:nvSpPr>
          <p:cNvPr id="4" name="Ograda noge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sl-SI"/>
          </a:p>
        </p:txBody>
      </p:sp>
      <p:sp>
        <p:nvSpPr>
          <p:cNvPr id="5" name="Ograda številke diapozitiva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DB8034BF-3BCE-401F-9C33-20E03192ADD0}" type="slidenum">
              <a:rPr lang="sl-SI" smtClean="0"/>
              <a:t>‹#›</a:t>
            </a:fld>
            <a:endParaRPr lang="sl-SI"/>
          </a:p>
        </p:txBody>
      </p:sp>
    </p:spTree>
    <p:extLst>
      <p:ext uri="{BB962C8B-B14F-4D97-AF65-F5344CB8AC3E}">
        <p14:creationId xmlns:p14="http://schemas.microsoft.com/office/powerpoint/2010/main" val="3969208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CA18454D-EC83-4341-B4C7-2D96E0AD952B}" type="datetimeFigureOut">
              <a:rPr lang="sl-SI" smtClean="0"/>
              <a:t>7.3.2014</a:t>
            </a:fld>
            <a:endParaRPr lang="sl-SI"/>
          </a:p>
        </p:txBody>
      </p:sp>
      <p:sp>
        <p:nvSpPr>
          <p:cNvPr id="4" name="Ograda stranske slike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sl-SI"/>
          </a:p>
        </p:txBody>
      </p:sp>
      <p:sp>
        <p:nvSpPr>
          <p:cNvPr id="5" name="Ograda opomb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grada noge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sl-SI"/>
          </a:p>
        </p:txBody>
      </p:sp>
      <p:sp>
        <p:nvSpPr>
          <p:cNvPr id="7" name="Ograda številke diapozitiva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25D8DC3D-499C-4CC6-94E5-C1B0B480E6A1}" type="slidenum">
              <a:rPr lang="sl-SI" smtClean="0"/>
              <a:t>‹#›</a:t>
            </a:fld>
            <a:endParaRPr lang="sl-SI"/>
          </a:p>
        </p:txBody>
      </p:sp>
    </p:spTree>
    <p:extLst>
      <p:ext uri="{BB962C8B-B14F-4D97-AF65-F5344CB8AC3E}">
        <p14:creationId xmlns:p14="http://schemas.microsoft.com/office/powerpoint/2010/main" val="1316460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sl-SI"/>
          </a:p>
        </p:txBody>
      </p:sp>
      <p:sp>
        <p:nvSpPr>
          <p:cNvPr id="4" name="Ograda datuma 3"/>
          <p:cNvSpPr>
            <a:spLocks noGrp="1"/>
          </p:cNvSpPr>
          <p:nvPr>
            <p:ph type="dt" sz="half" idx="10"/>
          </p:nvPr>
        </p:nvSpPr>
        <p:spPr/>
        <p:txBody>
          <a:bodyPr/>
          <a:lstStyle/>
          <a:p>
            <a:fld id="{59B713BC-4D32-4EB2-ADB0-A67860CE0169}" type="datetimeFigureOut">
              <a:rPr lang="sl-SI" smtClean="0"/>
              <a:t>7.3.2014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ED57A51D-B05F-4163-8B8C-E51CB77B35E2}" type="slidenum">
              <a:rPr lang="sl-SI" smtClean="0"/>
              <a:t>‹#›</a:t>
            </a:fld>
            <a:endParaRPr lang="sl-SI"/>
          </a:p>
        </p:txBody>
      </p:sp>
      <p:pic>
        <p:nvPicPr>
          <p:cNvPr id="7" name="Slika 6"/>
          <p:cNvPicPr>
            <a:picLocks noChangeAspect="1"/>
          </p:cNvPicPr>
          <p:nvPr userDrawn="1"/>
        </p:nvPicPr>
        <p:blipFill rotWithShape="1">
          <a:blip r:embed="rId2" cstate="print">
            <a:extLst>
              <a:ext uri="{28A0092B-C50C-407E-A947-70E740481C1C}">
                <a14:useLocalDpi xmlns:a14="http://schemas.microsoft.com/office/drawing/2010/main" val="0"/>
              </a:ext>
            </a:extLst>
          </a:blip>
          <a:srcRect l="81294" t="24838" b="19345"/>
          <a:stretch/>
        </p:blipFill>
        <p:spPr>
          <a:xfrm>
            <a:off x="8448210" y="476673"/>
            <a:ext cx="660294" cy="780725"/>
          </a:xfrm>
          <a:prstGeom prst="rect">
            <a:avLst/>
          </a:prstGeom>
        </p:spPr>
      </p:pic>
    </p:spTree>
    <p:extLst>
      <p:ext uri="{BB962C8B-B14F-4D97-AF65-F5344CB8AC3E}">
        <p14:creationId xmlns:p14="http://schemas.microsoft.com/office/powerpoint/2010/main" val="18644848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59B713BC-4D32-4EB2-ADB0-A67860CE0169}" type="datetimeFigureOut">
              <a:rPr lang="sl-SI" smtClean="0"/>
              <a:t>7.3.2014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3716978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Uredite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59B713BC-4D32-4EB2-ADB0-A67860CE0169}" type="datetimeFigureOut">
              <a:rPr lang="sl-SI" smtClean="0"/>
              <a:t>7.3.2014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706688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59B713BC-4D32-4EB2-ADB0-A67860CE0169}" type="datetimeFigureOut">
              <a:rPr lang="sl-SI" smtClean="0"/>
              <a:t>7.3.2014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20384256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Uredite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Ograda datuma 3"/>
          <p:cNvSpPr>
            <a:spLocks noGrp="1"/>
          </p:cNvSpPr>
          <p:nvPr>
            <p:ph type="dt" sz="half" idx="10"/>
          </p:nvPr>
        </p:nvSpPr>
        <p:spPr/>
        <p:txBody>
          <a:bodyPr/>
          <a:lstStyle/>
          <a:p>
            <a:fld id="{59B713BC-4D32-4EB2-ADB0-A67860CE0169}" type="datetimeFigureOut">
              <a:rPr lang="sl-SI" smtClean="0"/>
              <a:t>7.3.2014</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1430702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datuma 4"/>
          <p:cNvSpPr>
            <a:spLocks noGrp="1"/>
          </p:cNvSpPr>
          <p:nvPr>
            <p:ph type="dt" sz="half" idx="10"/>
          </p:nvPr>
        </p:nvSpPr>
        <p:spPr/>
        <p:txBody>
          <a:bodyPr/>
          <a:lstStyle/>
          <a:p>
            <a:fld id="{59B713BC-4D32-4EB2-ADB0-A67860CE0169}" type="datetimeFigureOut">
              <a:rPr lang="sl-SI" smtClean="0"/>
              <a:t>7.3.2014</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3442787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Uredite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6"/>
          <p:cNvSpPr>
            <a:spLocks noGrp="1"/>
          </p:cNvSpPr>
          <p:nvPr>
            <p:ph type="dt" sz="half" idx="10"/>
          </p:nvPr>
        </p:nvSpPr>
        <p:spPr/>
        <p:txBody>
          <a:bodyPr/>
          <a:lstStyle/>
          <a:p>
            <a:fld id="{59B713BC-4D32-4EB2-ADB0-A67860CE0169}" type="datetimeFigureOut">
              <a:rPr lang="sl-SI" smtClean="0"/>
              <a:t>7.3.2014</a:t>
            </a:fld>
            <a:endParaRPr lang="sl-SI"/>
          </a:p>
        </p:txBody>
      </p:sp>
      <p:sp>
        <p:nvSpPr>
          <p:cNvPr id="8" name="Ograda noge 7"/>
          <p:cNvSpPr>
            <a:spLocks noGrp="1"/>
          </p:cNvSpPr>
          <p:nvPr>
            <p:ph type="ftr" sz="quarter" idx="11"/>
          </p:nvPr>
        </p:nvSpPr>
        <p:spPr/>
        <p:txBody>
          <a:bodyPr/>
          <a:lstStyle/>
          <a:p>
            <a:endParaRPr lang="sl-SI"/>
          </a:p>
        </p:txBody>
      </p:sp>
      <p:sp>
        <p:nvSpPr>
          <p:cNvPr id="9" name="Ograda številke diapozitiva 8"/>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1798426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datuma 2"/>
          <p:cNvSpPr>
            <a:spLocks noGrp="1"/>
          </p:cNvSpPr>
          <p:nvPr>
            <p:ph type="dt" sz="half" idx="10"/>
          </p:nvPr>
        </p:nvSpPr>
        <p:spPr/>
        <p:txBody>
          <a:bodyPr/>
          <a:lstStyle/>
          <a:p>
            <a:fld id="{59B713BC-4D32-4EB2-ADB0-A67860CE0169}" type="datetimeFigureOut">
              <a:rPr lang="sl-SI" smtClean="0"/>
              <a:t>7.3.2014</a:t>
            </a:fld>
            <a:endParaRPr lang="sl-SI"/>
          </a:p>
        </p:txBody>
      </p:sp>
      <p:sp>
        <p:nvSpPr>
          <p:cNvPr id="4" name="Ograda noge 3"/>
          <p:cNvSpPr>
            <a:spLocks noGrp="1"/>
          </p:cNvSpPr>
          <p:nvPr>
            <p:ph type="ftr" sz="quarter" idx="11"/>
          </p:nvPr>
        </p:nvSpPr>
        <p:spPr/>
        <p:txBody>
          <a:bodyPr/>
          <a:lstStyle/>
          <a:p>
            <a:endParaRPr lang="sl-SI"/>
          </a:p>
        </p:txBody>
      </p:sp>
      <p:sp>
        <p:nvSpPr>
          <p:cNvPr id="5" name="Ograda številke diapozitiva 4"/>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2611730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59B713BC-4D32-4EB2-ADB0-A67860CE0169}" type="datetimeFigureOut">
              <a:rPr lang="sl-SI" smtClean="0"/>
              <a:t>7.3.2014</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615600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Uredite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4"/>
          <p:cNvSpPr>
            <a:spLocks noGrp="1"/>
          </p:cNvSpPr>
          <p:nvPr>
            <p:ph type="dt" sz="half" idx="10"/>
          </p:nvPr>
        </p:nvSpPr>
        <p:spPr/>
        <p:txBody>
          <a:bodyPr/>
          <a:lstStyle/>
          <a:p>
            <a:fld id="{59B713BC-4D32-4EB2-ADB0-A67860CE0169}" type="datetimeFigureOut">
              <a:rPr lang="sl-SI" smtClean="0"/>
              <a:t>7.3.2014</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1403952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Uredite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4"/>
          <p:cNvSpPr>
            <a:spLocks noGrp="1"/>
          </p:cNvSpPr>
          <p:nvPr>
            <p:ph type="dt" sz="half" idx="10"/>
          </p:nvPr>
        </p:nvSpPr>
        <p:spPr/>
        <p:txBody>
          <a:bodyPr/>
          <a:lstStyle/>
          <a:p>
            <a:fld id="{59B713BC-4D32-4EB2-ADB0-A67860CE0169}" type="datetimeFigureOut">
              <a:rPr lang="sl-SI" smtClean="0"/>
              <a:t>7.3.2014</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ED57A51D-B05F-4163-8B8C-E51CB77B35E2}" type="slidenum">
              <a:rPr lang="sl-SI" smtClean="0"/>
              <a:t>‹#›</a:t>
            </a:fld>
            <a:endParaRPr lang="sl-SI"/>
          </a:p>
        </p:txBody>
      </p:sp>
    </p:spTree>
    <p:extLst>
      <p:ext uri="{BB962C8B-B14F-4D97-AF65-F5344CB8AC3E}">
        <p14:creationId xmlns:p14="http://schemas.microsoft.com/office/powerpoint/2010/main" val="1375319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smtClean="0"/>
              <a:t>Uredite slog naslova matrice</a:t>
            </a:r>
            <a:endParaRPr lang="sl-SI"/>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B713BC-4D32-4EB2-ADB0-A67860CE0169}" type="datetimeFigureOut">
              <a:rPr lang="sl-SI" smtClean="0"/>
              <a:t>7.3.2014</a:t>
            </a:fld>
            <a:endParaRPr lang="sl-SI"/>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57A51D-B05F-4163-8B8C-E51CB77B35E2}" type="slidenum">
              <a:rPr lang="sl-SI" smtClean="0"/>
              <a:t>‹#›</a:t>
            </a:fld>
            <a:endParaRPr lang="sl-SI"/>
          </a:p>
        </p:txBody>
      </p:sp>
    </p:spTree>
    <p:extLst>
      <p:ext uri="{BB962C8B-B14F-4D97-AF65-F5344CB8AC3E}">
        <p14:creationId xmlns:p14="http://schemas.microsoft.com/office/powerpoint/2010/main" val="23171866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ravokotnik 7"/>
          <p:cNvSpPr/>
          <p:nvPr/>
        </p:nvSpPr>
        <p:spPr>
          <a:xfrm>
            <a:off x="3779912" y="4605808"/>
            <a:ext cx="5148064" cy="769441"/>
          </a:xfrm>
          <a:prstGeom prst="rect">
            <a:avLst/>
          </a:prstGeom>
        </p:spPr>
        <p:txBody>
          <a:bodyPr wrap="square">
            <a:spAutoFit/>
          </a:bodyPr>
          <a:lstStyle/>
          <a:p>
            <a:pPr algn="r"/>
            <a:r>
              <a:rPr lang="sl-SI" sz="2200" b="1" dirty="0">
                <a:latin typeface="Arial" pitchFamily="34" charset="0"/>
                <a:cs typeface="Arial" pitchFamily="34" charset="0"/>
              </a:rPr>
              <a:t>Urad za družbene dejavnosti </a:t>
            </a:r>
          </a:p>
          <a:p>
            <a:pPr algn="r"/>
            <a:r>
              <a:rPr lang="sl-SI" sz="2200" b="1" dirty="0">
                <a:latin typeface="Arial" pitchFamily="34" charset="0"/>
                <a:cs typeface="Arial" pitchFamily="34" charset="0"/>
              </a:rPr>
              <a:t>Drago MARTINŠEK, univ. dipl. soc</a:t>
            </a:r>
            <a:r>
              <a:rPr lang="sl-SI" sz="2200" b="1" dirty="0" smtClean="0">
                <a:latin typeface="Arial" pitchFamily="34" charset="0"/>
                <a:cs typeface="Arial" pitchFamily="34" charset="0"/>
              </a:rPr>
              <a:t>.</a:t>
            </a:r>
            <a:endParaRPr lang="sl-SI" sz="2200" b="1" dirty="0">
              <a:latin typeface="Arial" pitchFamily="34" charset="0"/>
              <a:cs typeface="Arial" pitchFamily="34" charset="0"/>
            </a:endParaRPr>
          </a:p>
        </p:txBody>
      </p:sp>
      <p:sp>
        <p:nvSpPr>
          <p:cNvPr id="9" name="Pravokotnik 8"/>
          <p:cNvSpPr/>
          <p:nvPr/>
        </p:nvSpPr>
        <p:spPr>
          <a:xfrm>
            <a:off x="7135177" y="5733256"/>
            <a:ext cx="1707519" cy="537391"/>
          </a:xfrm>
          <a:prstGeom prst="rect">
            <a:avLst/>
          </a:prstGeom>
        </p:spPr>
        <p:txBody>
          <a:bodyPr wrap="none">
            <a:spAutoFit/>
          </a:bodyPr>
          <a:lstStyle/>
          <a:p>
            <a:pPr algn="r">
              <a:lnSpc>
                <a:spcPct val="150000"/>
              </a:lnSpc>
            </a:pPr>
            <a:r>
              <a:rPr lang="sl-SI" sz="2200" b="1" dirty="0">
                <a:latin typeface="Arial" pitchFamily="34" charset="0"/>
                <a:cs typeface="Arial" pitchFamily="34" charset="0"/>
              </a:rPr>
              <a:t>Marec 2014</a:t>
            </a:r>
          </a:p>
        </p:txBody>
      </p:sp>
      <p:sp>
        <p:nvSpPr>
          <p:cNvPr id="11" name="Naslov 1"/>
          <p:cNvSpPr txBox="1">
            <a:spLocks/>
          </p:cNvSpPr>
          <p:nvPr/>
        </p:nvSpPr>
        <p:spPr>
          <a:xfrm>
            <a:off x="395537" y="1052736"/>
            <a:ext cx="8352928" cy="2650182"/>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600"/>
              </a:spcBef>
            </a:pPr>
            <a:r>
              <a:rPr lang="sl-SI" sz="4000" b="1" dirty="0" smtClean="0">
                <a:ln w="3175">
                  <a:noFill/>
                </a:ln>
                <a:latin typeface="Arial" pitchFamily="34" charset="0"/>
                <a:cs typeface="Arial" pitchFamily="34" charset="0"/>
              </a:rPr>
              <a:t>Pravilnik </a:t>
            </a:r>
          </a:p>
          <a:p>
            <a:pPr>
              <a:spcBef>
                <a:spcPts val="600"/>
              </a:spcBef>
            </a:pPr>
            <a:r>
              <a:rPr lang="sl-SI" sz="4000" b="1" dirty="0" smtClean="0">
                <a:ln w="3175">
                  <a:noFill/>
                </a:ln>
                <a:latin typeface="Arial" pitchFamily="34" charset="0"/>
                <a:cs typeface="Arial" pitchFamily="34" charset="0"/>
              </a:rPr>
              <a:t>o dodeljevanju denarnih pomoči s podračuna za dobrodelne namene Mestne občine Velenje</a:t>
            </a:r>
            <a:r>
              <a:rPr lang="sl-SI" sz="4000" dirty="0" smtClean="0">
                <a:ln w="3175">
                  <a:solidFill>
                    <a:sysClr val="windowText" lastClr="000000"/>
                  </a:solidFill>
                </a:ln>
                <a:latin typeface="Arial" pitchFamily="34" charset="0"/>
                <a:cs typeface="Arial" pitchFamily="34" charset="0"/>
              </a:rPr>
              <a:t/>
            </a:r>
            <a:br>
              <a:rPr lang="sl-SI" sz="4000" dirty="0" smtClean="0">
                <a:ln w="3175">
                  <a:solidFill>
                    <a:sysClr val="windowText" lastClr="000000"/>
                  </a:solidFill>
                </a:ln>
                <a:latin typeface="Arial" pitchFamily="34" charset="0"/>
                <a:cs typeface="Arial" pitchFamily="34" charset="0"/>
              </a:rPr>
            </a:br>
            <a:endParaRPr lang="sl-SI" sz="4000" dirty="0">
              <a:ln w="3175">
                <a:solidFill>
                  <a:sysClr val="windowText" lastClr="000000"/>
                </a:solidFill>
              </a:ln>
              <a:latin typeface="Arial" pitchFamily="34" charset="0"/>
              <a:cs typeface="Arial" pitchFamily="34" charset="0"/>
            </a:endParaRPr>
          </a:p>
        </p:txBody>
      </p:sp>
    </p:spTree>
    <p:extLst>
      <p:ext uri="{BB962C8B-B14F-4D97-AF65-F5344CB8AC3E}">
        <p14:creationId xmlns:p14="http://schemas.microsoft.com/office/powerpoint/2010/main" val="1833106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p:cNvPicPr>
            <a:picLocks noChangeAspect="1"/>
          </p:cNvPicPr>
          <p:nvPr/>
        </p:nvPicPr>
        <p:blipFill rotWithShape="1">
          <a:blip r:embed="rId2" cstate="print">
            <a:extLst>
              <a:ext uri="{28A0092B-C50C-407E-A947-70E740481C1C}">
                <a14:useLocalDpi xmlns:a14="http://schemas.microsoft.com/office/drawing/2010/main" val="0"/>
              </a:ext>
            </a:extLst>
          </a:blip>
          <a:srcRect l="79390" t="-19069" r="1273" b="19069"/>
          <a:stretch/>
        </p:blipFill>
        <p:spPr>
          <a:xfrm>
            <a:off x="8316416" y="-315417"/>
            <a:ext cx="773071" cy="1584177"/>
          </a:xfrm>
          <a:prstGeom prst="rect">
            <a:avLst/>
          </a:prstGeom>
        </p:spPr>
      </p:pic>
      <p:sp>
        <p:nvSpPr>
          <p:cNvPr id="7" name="Ograda vsebine 6"/>
          <p:cNvSpPr>
            <a:spLocks noGrp="1"/>
          </p:cNvSpPr>
          <p:nvPr>
            <p:ph idx="1"/>
          </p:nvPr>
        </p:nvSpPr>
        <p:spPr>
          <a:xfrm>
            <a:off x="473351" y="548680"/>
            <a:ext cx="8229600" cy="6048672"/>
          </a:xfrm>
        </p:spPr>
        <p:txBody>
          <a:bodyPr>
            <a:normAutofit lnSpcReduction="10000"/>
          </a:bodyPr>
          <a:lstStyle/>
          <a:p>
            <a:r>
              <a:rPr lang="sl-SI" sz="2800" dirty="0" smtClean="0">
                <a:latin typeface="Arial" pitchFamily="34" charset="0"/>
                <a:cs typeface="Arial" pitchFamily="34" charset="0"/>
              </a:rPr>
              <a:t>Pravilnik določa </a:t>
            </a:r>
            <a:r>
              <a:rPr lang="sl-SI" sz="2800" b="1" dirty="0">
                <a:latin typeface="Arial" pitchFamily="34" charset="0"/>
                <a:cs typeface="Arial" pitchFamily="34" charset="0"/>
              </a:rPr>
              <a:t>upravičence, postopek in merila </a:t>
            </a:r>
            <a:r>
              <a:rPr lang="sl-SI" sz="2800" dirty="0">
                <a:latin typeface="Arial" pitchFamily="34" charset="0"/>
                <a:cs typeface="Arial" pitchFamily="34" charset="0"/>
              </a:rPr>
              <a:t>dodeljevanja denarnih pomoči s podračuna za dobrodelne namene. </a:t>
            </a:r>
            <a:endParaRPr lang="sl-SI" sz="2800" dirty="0" smtClean="0">
              <a:latin typeface="Arial" pitchFamily="34" charset="0"/>
              <a:cs typeface="Arial" pitchFamily="34" charset="0"/>
            </a:endParaRPr>
          </a:p>
          <a:p>
            <a:pPr marL="0" indent="0">
              <a:buNone/>
            </a:pPr>
            <a:endParaRPr lang="sl-SI" sz="2800" dirty="0" smtClean="0">
              <a:latin typeface="Arial" pitchFamily="34" charset="0"/>
              <a:cs typeface="Arial" pitchFamily="34" charset="0"/>
            </a:endParaRPr>
          </a:p>
          <a:p>
            <a:r>
              <a:rPr lang="sl-SI" sz="2800" b="1" dirty="0" smtClean="0">
                <a:latin typeface="Arial" pitchFamily="34" charset="0"/>
                <a:cs typeface="Arial" pitchFamily="34" charset="0"/>
              </a:rPr>
              <a:t>Upravičenc</a:t>
            </a:r>
            <a:r>
              <a:rPr lang="sl-SI" sz="2800" dirty="0" smtClean="0">
                <a:latin typeface="Arial" pitchFamily="34" charset="0"/>
                <a:cs typeface="Arial" pitchFamily="34" charset="0"/>
              </a:rPr>
              <a:t>i so materialno ogroženi posamezniki </a:t>
            </a:r>
            <a:r>
              <a:rPr lang="sl-SI" sz="2800" dirty="0">
                <a:latin typeface="Arial" pitchFamily="34" charset="0"/>
                <a:cs typeface="Arial" pitchFamily="34" charset="0"/>
              </a:rPr>
              <a:t>in </a:t>
            </a:r>
            <a:r>
              <a:rPr lang="sl-SI" sz="2800" dirty="0" smtClean="0">
                <a:latin typeface="Arial" pitchFamily="34" charset="0"/>
                <a:cs typeface="Arial" pitchFamily="34" charset="0"/>
              </a:rPr>
              <a:t>družine, ki:</a:t>
            </a:r>
          </a:p>
          <a:p>
            <a:pPr lvl="1"/>
            <a:r>
              <a:rPr lang="sl-SI" dirty="0" smtClean="0">
                <a:latin typeface="Arial" pitchFamily="34" charset="0"/>
                <a:cs typeface="Arial" pitchFamily="34" charset="0"/>
              </a:rPr>
              <a:t>imajo </a:t>
            </a:r>
            <a:r>
              <a:rPr lang="sl-SI" dirty="0">
                <a:latin typeface="Arial" pitchFamily="34" charset="0"/>
                <a:cs typeface="Arial" pitchFamily="34" charset="0"/>
              </a:rPr>
              <a:t>stalno ali začasno prebivališče v MOV,</a:t>
            </a:r>
          </a:p>
          <a:p>
            <a:pPr lvl="1"/>
            <a:r>
              <a:rPr lang="sl-SI" dirty="0" smtClean="0">
                <a:latin typeface="Arial" pitchFamily="34" charset="0"/>
                <a:cs typeface="Arial" pitchFamily="34" charset="0"/>
              </a:rPr>
              <a:t>so </a:t>
            </a:r>
            <a:r>
              <a:rPr lang="sl-SI" dirty="0">
                <a:latin typeface="Arial" pitchFamily="34" charset="0"/>
                <a:cs typeface="Arial" pitchFamily="34" charset="0"/>
              </a:rPr>
              <a:t>v težavah zaradi razmer, na katere niso imeli vpliva (težja bolezen, smrt v ožji družini, naravne nesreče ali drugi dogodki, ki kažejo na hujšo materialno ogroženost</a:t>
            </a:r>
            <a:r>
              <a:rPr lang="sl-SI" dirty="0" smtClean="0">
                <a:latin typeface="Arial" pitchFamily="34" charset="0"/>
                <a:cs typeface="Arial" pitchFamily="34" charset="0"/>
              </a:rPr>
              <a:t>),</a:t>
            </a:r>
            <a:endParaRPr lang="sl-SI" dirty="0" smtClean="0">
              <a:latin typeface="Arial" pitchFamily="34" charset="0"/>
              <a:cs typeface="Arial" pitchFamily="34" charset="0"/>
            </a:endParaRPr>
          </a:p>
          <a:p>
            <a:pPr lvl="1"/>
            <a:r>
              <a:rPr lang="sl-SI" dirty="0" smtClean="0">
                <a:latin typeface="Arial" pitchFamily="34" charset="0"/>
                <a:cs typeface="Arial" pitchFamily="34" charset="0"/>
              </a:rPr>
              <a:t>s svojimi prihodki ne presegajo mesečnega </a:t>
            </a:r>
            <a:r>
              <a:rPr lang="sl-SI" dirty="0" smtClean="0">
                <a:latin typeface="Arial" pitchFamily="34" charset="0"/>
                <a:cs typeface="Arial" pitchFamily="34" charset="0"/>
              </a:rPr>
              <a:t>cenzusa.</a:t>
            </a:r>
            <a:endParaRPr lang="sl-SI" dirty="0">
              <a:latin typeface="Arial" pitchFamily="34" charset="0"/>
              <a:cs typeface="Arial" pitchFamily="34" charset="0"/>
            </a:endParaRPr>
          </a:p>
          <a:p>
            <a:pPr marL="914400" lvl="2" indent="0">
              <a:buNone/>
            </a:pPr>
            <a:endParaRPr lang="sl-SI" sz="2500" dirty="0" smtClean="0">
              <a:solidFill>
                <a:schemeClr val="bg1"/>
              </a:solidFill>
              <a:latin typeface="Arial" pitchFamily="34" charset="0"/>
              <a:cs typeface="Arial" pitchFamily="34" charset="0"/>
            </a:endParaRPr>
          </a:p>
          <a:p>
            <a:pPr marL="0" indent="0">
              <a:buNone/>
            </a:pPr>
            <a:endParaRPr lang="sl-SI" sz="2500" dirty="0">
              <a:latin typeface="Arial" pitchFamily="34" charset="0"/>
              <a:cs typeface="Arial" pitchFamily="34" charset="0"/>
            </a:endParaRPr>
          </a:p>
          <a:p>
            <a:endParaRPr lang="sl-SI" sz="2500" dirty="0" smtClean="0">
              <a:latin typeface="Arial" pitchFamily="34" charset="0"/>
              <a:cs typeface="Arial" pitchFamily="34" charset="0"/>
            </a:endParaRPr>
          </a:p>
          <a:p>
            <a:endParaRPr lang="sl-SI" sz="2500" dirty="0"/>
          </a:p>
        </p:txBody>
      </p:sp>
    </p:spTree>
    <p:extLst>
      <p:ext uri="{BB962C8B-B14F-4D97-AF65-F5344CB8AC3E}">
        <p14:creationId xmlns:p14="http://schemas.microsoft.com/office/powerpoint/2010/main" val="4046003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vsebine 1"/>
          <p:cNvSpPr>
            <a:spLocks noGrp="1"/>
          </p:cNvSpPr>
          <p:nvPr>
            <p:ph idx="1"/>
          </p:nvPr>
        </p:nvSpPr>
        <p:spPr>
          <a:xfrm>
            <a:off x="467544" y="548680"/>
            <a:ext cx="8229600" cy="4525963"/>
          </a:xfrm>
        </p:spPr>
        <p:txBody>
          <a:bodyPr/>
          <a:lstStyle/>
          <a:p>
            <a:r>
              <a:rPr lang="sl-SI" b="1" dirty="0" smtClean="0">
                <a:latin typeface="Arial" pitchFamily="34" charset="0"/>
                <a:cs typeface="Arial" pitchFamily="34" charset="0"/>
              </a:rPr>
              <a:t>Mesečni cenzus:</a:t>
            </a:r>
            <a:endParaRPr lang="sl-SI" b="1" dirty="0">
              <a:latin typeface="Arial" pitchFamily="34" charset="0"/>
              <a:cs typeface="Arial" pitchFamily="34" charset="0"/>
            </a:endParaRPr>
          </a:p>
        </p:txBody>
      </p:sp>
      <p:graphicFrame>
        <p:nvGraphicFramePr>
          <p:cNvPr id="9" name="Tabela 8"/>
          <p:cNvGraphicFramePr>
            <a:graphicFrameLocks noGrp="1"/>
          </p:cNvGraphicFramePr>
          <p:nvPr>
            <p:extLst>
              <p:ext uri="{D42A27DB-BD31-4B8C-83A1-F6EECF244321}">
                <p14:modId xmlns:p14="http://schemas.microsoft.com/office/powerpoint/2010/main" val="1235655833"/>
              </p:ext>
            </p:extLst>
          </p:nvPr>
        </p:nvGraphicFramePr>
        <p:xfrm>
          <a:off x="899592" y="1196753"/>
          <a:ext cx="7128792" cy="4032445"/>
        </p:xfrm>
        <a:graphic>
          <a:graphicData uri="http://schemas.openxmlformats.org/drawingml/2006/table">
            <a:tbl>
              <a:tblPr firstRow="1" bandRow="1">
                <a:tableStyleId>{D03447BB-5D67-496B-8E87-E561075AD55C}</a:tableStyleId>
              </a:tblPr>
              <a:tblGrid>
                <a:gridCol w="4680520"/>
                <a:gridCol w="2448272"/>
              </a:tblGrid>
              <a:tr h="454090">
                <a:tc>
                  <a:txBody>
                    <a:bodyPr/>
                    <a:lstStyle/>
                    <a:p>
                      <a:r>
                        <a:rPr lang="sl-SI" sz="2000" dirty="0" smtClean="0"/>
                        <a:t>Št.</a:t>
                      </a:r>
                      <a:r>
                        <a:rPr lang="sl-SI" sz="2000" baseline="0" dirty="0" smtClean="0"/>
                        <a:t> družinskih članov</a:t>
                      </a:r>
                      <a:endParaRPr lang="sl-SI" sz="2000" dirty="0"/>
                    </a:p>
                  </a:txBody>
                  <a:tcPr/>
                </a:tc>
                <a:tc>
                  <a:txBody>
                    <a:bodyPr/>
                    <a:lstStyle/>
                    <a:p>
                      <a:r>
                        <a:rPr lang="sl-SI" sz="2000" dirty="0" smtClean="0"/>
                        <a:t>Mesečni</a:t>
                      </a:r>
                      <a:r>
                        <a:rPr lang="sl-SI" sz="2000" baseline="0" dirty="0" smtClean="0"/>
                        <a:t> c</a:t>
                      </a:r>
                      <a:r>
                        <a:rPr lang="sl-SI" sz="2000" dirty="0" smtClean="0"/>
                        <a:t>enzus</a:t>
                      </a:r>
                      <a:endParaRPr lang="sl-SI" sz="2000" dirty="0"/>
                    </a:p>
                  </a:txBody>
                  <a:tcPr/>
                </a:tc>
              </a:tr>
              <a:tr h="397595">
                <a:tc>
                  <a:txBody>
                    <a:bodyPr/>
                    <a:lstStyle/>
                    <a:p>
                      <a:r>
                        <a:rPr lang="sl-SI" sz="2000" dirty="0" smtClean="0">
                          <a:solidFill>
                            <a:schemeClr val="tx1"/>
                          </a:solidFill>
                        </a:rPr>
                        <a:t>Ena oseba</a:t>
                      </a:r>
                      <a:endParaRPr lang="sl-SI" sz="2000" dirty="0">
                        <a:solidFill>
                          <a:schemeClr val="tx1"/>
                        </a:solidFill>
                      </a:endParaRPr>
                    </a:p>
                  </a:txBody>
                  <a:tcPr/>
                </a:tc>
                <a:tc>
                  <a:txBody>
                    <a:bodyPr/>
                    <a:lstStyle/>
                    <a:p>
                      <a:r>
                        <a:rPr lang="sl-SI" sz="2000" dirty="0" smtClean="0">
                          <a:solidFill>
                            <a:schemeClr val="tx1"/>
                          </a:solidFill>
                        </a:rPr>
                        <a:t>390,00 EUR</a:t>
                      </a:r>
                      <a:endParaRPr lang="sl-SI" sz="2000" dirty="0">
                        <a:solidFill>
                          <a:schemeClr val="tx1"/>
                        </a:solidFill>
                      </a:endParaRPr>
                    </a:p>
                  </a:txBody>
                  <a:tcPr/>
                </a:tc>
              </a:tr>
              <a:tr h="397595">
                <a:tc>
                  <a:txBody>
                    <a:bodyPr/>
                    <a:lstStyle/>
                    <a:p>
                      <a:r>
                        <a:rPr lang="sl-SI" sz="2000" dirty="0" smtClean="0">
                          <a:solidFill>
                            <a:schemeClr val="tx1"/>
                          </a:solidFill>
                        </a:rPr>
                        <a:t>Dve odrasli osebi</a:t>
                      </a:r>
                      <a:endParaRPr lang="sl-SI" sz="2000" dirty="0">
                        <a:solidFill>
                          <a:schemeClr val="tx1"/>
                        </a:solidFill>
                      </a:endParaRPr>
                    </a:p>
                  </a:txBody>
                  <a:tcPr>
                    <a:solidFill>
                      <a:schemeClr val="accent3">
                        <a:lumMod val="60000"/>
                        <a:lumOff val="40000"/>
                      </a:schemeClr>
                    </a:solidFill>
                  </a:tcPr>
                </a:tc>
                <a:tc>
                  <a:txBody>
                    <a:bodyPr/>
                    <a:lstStyle/>
                    <a:p>
                      <a:r>
                        <a:rPr lang="sl-SI" sz="2000" dirty="0" smtClean="0">
                          <a:solidFill>
                            <a:schemeClr val="tx1"/>
                          </a:solidFill>
                        </a:rPr>
                        <a:t>600,00 EUR</a:t>
                      </a:r>
                      <a:endParaRPr lang="sl-SI" sz="2000" dirty="0">
                        <a:solidFill>
                          <a:schemeClr val="tx1"/>
                        </a:solidFill>
                      </a:endParaRPr>
                    </a:p>
                  </a:txBody>
                  <a:tcPr>
                    <a:solidFill>
                      <a:schemeClr val="accent3">
                        <a:lumMod val="60000"/>
                        <a:lumOff val="40000"/>
                      </a:schemeClr>
                    </a:solidFill>
                  </a:tcPr>
                </a:tc>
              </a:tr>
              <a:tr h="397595">
                <a:tc>
                  <a:txBody>
                    <a:bodyPr/>
                    <a:lstStyle/>
                    <a:p>
                      <a:r>
                        <a:rPr lang="sl-SI" sz="2000" dirty="0" smtClean="0">
                          <a:solidFill>
                            <a:schemeClr val="tx1"/>
                          </a:solidFill>
                        </a:rPr>
                        <a:t>Tričlanska družina (en otrok)</a:t>
                      </a:r>
                      <a:endParaRPr lang="sl-SI" sz="20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700,00 EUR</a:t>
                      </a:r>
                    </a:p>
                  </a:txBody>
                  <a:tcPr/>
                </a:tc>
              </a:tr>
              <a:tr h="397595">
                <a:tc>
                  <a:txBody>
                    <a:bodyPr/>
                    <a:lstStyle/>
                    <a:p>
                      <a:r>
                        <a:rPr lang="sl-SI" sz="2000" dirty="0" smtClean="0">
                          <a:solidFill>
                            <a:schemeClr val="tx1"/>
                          </a:solidFill>
                        </a:rPr>
                        <a:t>Štiričlanska družina (dva otroka)</a:t>
                      </a:r>
                      <a:endParaRPr lang="sl-SI" sz="2000" dirty="0">
                        <a:solidFill>
                          <a:schemeClr val="tx1"/>
                        </a:solidFill>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800,00 EUR</a:t>
                      </a:r>
                    </a:p>
                  </a:txBody>
                  <a:tcPr>
                    <a:solidFill>
                      <a:schemeClr val="accent3">
                        <a:lumMod val="60000"/>
                        <a:lumOff val="40000"/>
                      </a:schemeClr>
                    </a:solidFill>
                  </a:tcPr>
                </a:tc>
              </a:tr>
              <a:tr h="397595">
                <a:tc>
                  <a:txBody>
                    <a:bodyPr/>
                    <a:lstStyle/>
                    <a:p>
                      <a:r>
                        <a:rPr lang="sl-SI" sz="2000" dirty="0" smtClean="0">
                          <a:solidFill>
                            <a:schemeClr val="tx1"/>
                          </a:solidFill>
                        </a:rPr>
                        <a:t>Petčlanska družina (trije otroci) in več</a:t>
                      </a:r>
                      <a:endParaRPr lang="sl-SI" sz="20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900,00 EUR</a:t>
                      </a:r>
                    </a:p>
                  </a:txBody>
                  <a:tcPr/>
                </a:tc>
              </a:tr>
              <a:tr h="397595">
                <a:tc>
                  <a:txBody>
                    <a:bodyPr/>
                    <a:lstStyle/>
                    <a:p>
                      <a:r>
                        <a:rPr lang="sl-SI" sz="2000" dirty="0" smtClean="0">
                          <a:solidFill>
                            <a:schemeClr val="tx1"/>
                          </a:solidFill>
                        </a:rPr>
                        <a:t>Enostarševska družina (en otrok)</a:t>
                      </a:r>
                      <a:endParaRPr lang="sl-SI" sz="2000" dirty="0">
                        <a:solidFill>
                          <a:schemeClr val="tx1"/>
                        </a:solidFill>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500,00 EUR</a:t>
                      </a:r>
                    </a:p>
                  </a:txBody>
                  <a:tcPr>
                    <a:solidFill>
                      <a:schemeClr val="accent3">
                        <a:lumMod val="60000"/>
                        <a:lumOff val="40000"/>
                      </a:schemeClr>
                    </a:solidFill>
                  </a:tcPr>
                </a:tc>
              </a:tr>
              <a:tr h="397595">
                <a:tc>
                  <a:txBody>
                    <a:bodyPr/>
                    <a:lstStyle/>
                    <a:p>
                      <a:r>
                        <a:rPr lang="sl-SI" sz="2000" dirty="0" smtClean="0">
                          <a:solidFill>
                            <a:schemeClr val="tx1"/>
                          </a:solidFill>
                        </a:rPr>
                        <a:t>Enostarševska družina (dva otroka)</a:t>
                      </a:r>
                      <a:endParaRPr lang="sl-SI" sz="20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600,00 EUR</a:t>
                      </a:r>
                    </a:p>
                  </a:txBody>
                  <a:tcPr/>
                </a:tc>
              </a:tr>
              <a:tr h="397595">
                <a:tc>
                  <a:txBody>
                    <a:bodyPr/>
                    <a:lstStyle/>
                    <a:p>
                      <a:r>
                        <a:rPr lang="sl-SI" sz="2000" dirty="0" smtClean="0">
                          <a:solidFill>
                            <a:schemeClr val="tx1"/>
                          </a:solidFill>
                        </a:rPr>
                        <a:t>Enostarševska družina (trije otroci)</a:t>
                      </a:r>
                      <a:endParaRPr lang="sl-SI" sz="2000" dirty="0">
                        <a:solidFill>
                          <a:schemeClr val="tx1"/>
                        </a:solidFill>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700,00 EUR</a:t>
                      </a:r>
                    </a:p>
                  </a:txBody>
                  <a:tcPr>
                    <a:solidFill>
                      <a:schemeClr val="accent3">
                        <a:lumMod val="60000"/>
                        <a:lumOff val="40000"/>
                      </a:schemeClr>
                    </a:solidFill>
                  </a:tcPr>
                </a:tc>
              </a:tr>
              <a:tr h="397595">
                <a:tc>
                  <a:txBody>
                    <a:bodyPr/>
                    <a:lstStyle/>
                    <a:p>
                      <a:r>
                        <a:rPr lang="sl-SI" sz="2000" dirty="0" smtClean="0">
                          <a:solidFill>
                            <a:schemeClr val="tx1"/>
                          </a:solidFill>
                        </a:rPr>
                        <a:t>Enostarševska družina (štirje otroci) in več</a:t>
                      </a:r>
                      <a:endParaRPr lang="sl-SI" sz="20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2000" dirty="0" smtClean="0">
                          <a:solidFill>
                            <a:schemeClr val="tx1"/>
                          </a:solidFill>
                        </a:rPr>
                        <a:t>800,00 EUR</a:t>
                      </a:r>
                    </a:p>
                  </a:txBody>
                  <a:tcPr/>
                </a:tc>
              </a:tr>
            </a:tbl>
          </a:graphicData>
        </a:graphic>
      </p:graphicFrame>
      <p:sp>
        <p:nvSpPr>
          <p:cNvPr id="10" name="Pravokotnik 9"/>
          <p:cNvSpPr/>
          <p:nvPr/>
        </p:nvSpPr>
        <p:spPr>
          <a:xfrm>
            <a:off x="899592" y="5373215"/>
            <a:ext cx="7776864" cy="1246495"/>
          </a:xfrm>
          <a:prstGeom prst="rect">
            <a:avLst/>
          </a:prstGeom>
        </p:spPr>
        <p:txBody>
          <a:bodyPr wrap="square">
            <a:spAutoFit/>
          </a:bodyPr>
          <a:lstStyle/>
          <a:p>
            <a:r>
              <a:rPr lang="sl-SI" sz="2500" dirty="0" smtClean="0">
                <a:latin typeface="Arial" pitchFamily="34" charset="0"/>
                <a:cs typeface="Arial" pitchFamily="34" charset="0"/>
              </a:rPr>
              <a:t>OPOMBA: </a:t>
            </a:r>
            <a:r>
              <a:rPr lang="sl-SI" sz="2500" b="1" dirty="0" smtClean="0">
                <a:latin typeface="Arial" pitchFamily="34" charset="0"/>
                <a:cs typeface="Arial" pitchFamily="34" charset="0"/>
              </a:rPr>
              <a:t>V </a:t>
            </a:r>
            <a:r>
              <a:rPr lang="sl-SI" sz="2500" b="1" dirty="0">
                <a:latin typeface="Arial" pitchFamily="34" charset="0"/>
                <a:cs typeface="Arial" pitchFamily="34" charset="0"/>
              </a:rPr>
              <a:t>izjemnih primerih se lahko po sklepu odbora dodeli denarna pomoč posamezniku ali družini, ki presega navedeni cenzus. </a:t>
            </a:r>
          </a:p>
        </p:txBody>
      </p:sp>
    </p:spTree>
    <p:extLst>
      <p:ext uri="{BB962C8B-B14F-4D97-AF65-F5344CB8AC3E}">
        <p14:creationId xmlns:p14="http://schemas.microsoft.com/office/powerpoint/2010/main" val="27880663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grada vsebine 1"/>
          <p:cNvSpPr txBox="1">
            <a:spLocks/>
          </p:cNvSpPr>
          <p:nvPr/>
        </p:nvSpPr>
        <p:spPr>
          <a:xfrm>
            <a:off x="467544" y="54868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sl-SI" b="1" dirty="0" smtClean="0">
                <a:latin typeface="Arial" pitchFamily="34" charset="0"/>
                <a:cs typeface="Arial" pitchFamily="34" charset="0"/>
              </a:rPr>
              <a:t>Višina dodeljenih denarnih pomoči: </a:t>
            </a:r>
            <a:endParaRPr lang="sl-SI" b="1" dirty="0">
              <a:latin typeface="Arial" pitchFamily="34" charset="0"/>
              <a:cs typeface="Arial" pitchFamily="34" charset="0"/>
            </a:endParaRPr>
          </a:p>
        </p:txBody>
      </p:sp>
      <p:graphicFrame>
        <p:nvGraphicFramePr>
          <p:cNvPr id="9" name="Tabela 8"/>
          <p:cNvGraphicFramePr>
            <a:graphicFrameLocks noGrp="1"/>
          </p:cNvGraphicFramePr>
          <p:nvPr>
            <p:extLst>
              <p:ext uri="{D42A27DB-BD31-4B8C-83A1-F6EECF244321}">
                <p14:modId xmlns:p14="http://schemas.microsoft.com/office/powerpoint/2010/main" val="2367934866"/>
              </p:ext>
            </p:extLst>
          </p:nvPr>
        </p:nvGraphicFramePr>
        <p:xfrm>
          <a:off x="896566" y="1340768"/>
          <a:ext cx="7488832" cy="3587651"/>
        </p:xfrm>
        <a:graphic>
          <a:graphicData uri="http://schemas.openxmlformats.org/drawingml/2006/table">
            <a:tbl>
              <a:tblPr firstRow="1" bandRow="1">
                <a:tableStyleId>{D03447BB-5D67-496B-8E87-E561075AD55C}</a:tableStyleId>
              </a:tblPr>
              <a:tblGrid>
                <a:gridCol w="4738874"/>
                <a:gridCol w="2749958"/>
              </a:tblGrid>
              <a:tr h="417731">
                <a:tc>
                  <a:txBody>
                    <a:bodyPr/>
                    <a:lstStyle/>
                    <a:p>
                      <a:r>
                        <a:rPr lang="sl-SI" sz="2000" dirty="0" smtClean="0"/>
                        <a:t>Št.</a:t>
                      </a:r>
                      <a:r>
                        <a:rPr lang="sl-SI" sz="2000" baseline="0" dirty="0" smtClean="0"/>
                        <a:t> družinskih članov</a:t>
                      </a:r>
                      <a:endParaRPr lang="sl-SI" sz="2000" dirty="0"/>
                    </a:p>
                  </a:txBody>
                  <a:tcPr/>
                </a:tc>
                <a:tc>
                  <a:txBody>
                    <a:bodyPr/>
                    <a:lstStyle/>
                    <a:p>
                      <a:r>
                        <a:rPr lang="sl-SI" sz="2000" dirty="0" smtClean="0"/>
                        <a:t>Višina denarne pomoči</a:t>
                      </a:r>
                      <a:endParaRPr lang="sl-SI" sz="2000" dirty="0"/>
                    </a:p>
                  </a:txBody>
                  <a:tcPr/>
                </a:tc>
              </a:tr>
              <a:tr h="362729">
                <a:tc>
                  <a:txBody>
                    <a:bodyPr/>
                    <a:lstStyle/>
                    <a:p>
                      <a:r>
                        <a:rPr lang="sl-SI" sz="2000" dirty="0" smtClean="0">
                          <a:solidFill>
                            <a:schemeClr val="tx1"/>
                          </a:solidFill>
                        </a:rPr>
                        <a:t>Ena odrasla oseba</a:t>
                      </a:r>
                      <a:endParaRPr lang="sl-SI" sz="2000" dirty="0">
                        <a:solidFill>
                          <a:schemeClr val="tx1"/>
                        </a:solidFill>
                      </a:endParaRPr>
                    </a:p>
                  </a:txBody>
                  <a:tcPr/>
                </a:tc>
                <a:tc>
                  <a:txBody>
                    <a:bodyPr/>
                    <a:lstStyle/>
                    <a:p>
                      <a:r>
                        <a:rPr lang="sl-SI" sz="2000" dirty="0" smtClean="0">
                          <a:solidFill>
                            <a:schemeClr val="tx1"/>
                          </a:solidFill>
                        </a:rPr>
                        <a:t>120 EUR</a:t>
                      </a:r>
                      <a:endParaRPr lang="sl-SI" sz="2000" dirty="0">
                        <a:solidFill>
                          <a:schemeClr val="tx1"/>
                        </a:solidFill>
                      </a:endParaRPr>
                    </a:p>
                  </a:txBody>
                  <a:tcPr/>
                </a:tc>
              </a:tr>
              <a:tr h="362729">
                <a:tc>
                  <a:txBody>
                    <a:bodyPr/>
                    <a:lstStyle/>
                    <a:p>
                      <a:r>
                        <a:rPr lang="sl-SI" sz="2000" dirty="0" smtClean="0">
                          <a:solidFill>
                            <a:schemeClr val="tx1"/>
                          </a:solidFill>
                        </a:rPr>
                        <a:t>Dve odrasli osebi</a:t>
                      </a:r>
                      <a:endParaRPr lang="sl-SI" sz="2000" dirty="0">
                        <a:solidFill>
                          <a:schemeClr val="tx1"/>
                        </a:solidFill>
                      </a:endParaRPr>
                    </a:p>
                  </a:txBody>
                  <a:tcPr>
                    <a:solidFill>
                      <a:schemeClr val="accent3">
                        <a:lumMod val="60000"/>
                        <a:lumOff val="40000"/>
                      </a:schemeClr>
                    </a:solidFill>
                  </a:tcPr>
                </a:tc>
                <a:tc>
                  <a:txBody>
                    <a:bodyPr/>
                    <a:lstStyle/>
                    <a:p>
                      <a:r>
                        <a:rPr lang="sl-SI" sz="2000" dirty="0" smtClean="0">
                          <a:solidFill>
                            <a:schemeClr val="tx1"/>
                          </a:solidFill>
                        </a:rPr>
                        <a:t>200 EUR</a:t>
                      </a:r>
                      <a:endParaRPr lang="sl-SI" sz="2000" dirty="0">
                        <a:solidFill>
                          <a:schemeClr val="tx1"/>
                        </a:solidFill>
                      </a:endParaRPr>
                    </a:p>
                  </a:txBody>
                  <a:tcPr>
                    <a:solidFill>
                      <a:schemeClr val="accent3">
                        <a:lumMod val="60000"/>
                        <a:lumOff val="40000"/>
                      </a:schemeClr>
                    </a:solidFill>
                  </a:tcPr>
                </a:tc>
              </a:tr>
              <a:tr h="362729">
                <a:tc>
                  <a:txBody>
                    <a:bodyPr/>
                    <a:lstStyle/>
                    <a:p>
                      <a:r>
                        <a:rPr lang="sl-SI" sz="2000" dirty="0" smtClean="0">
                          <a:solidFill>
                            <a:schemeClr val="tx1"/>
                          </a:solidFill>
                        </a:rPr>
                        <a:t>Tričlanska družina</a:t>
                      </a:r>
                      <a:endParaRPr lang="sl-SI" sz="2000" dirty="0">
                        <a:solidFill>
                          <a:schemeClr val="tx1"/>
                        </a:solidFill>
                      </a:endParaRPr>
                    </a:p>
                  </a:txBody>
                  <a:tcPr/>
                </a:tc>
                <a:tc>
                  <a:txBody>
                    <a:bodyPr/>
                    <a:lstStyle/>
                    <a:p>
                      <a:r>
                        <a:rPr lang="sl-SI" sz="2000" dirty="0" smtClean="0">
                          <a:solidFill>
                            <a:schemeClr val="tx1"/>
                          </a:solidFill>
                        </a:rPr>
                        <a:t>230 EUR</a:t>
                      </a:r>
                      <a:endParaRPr lang="sl-SI" sz="2000" dirty="0">
                        <a:solidFill>
                          <a:schemeClr val="tx1"/>
                        </a:solidFill>
                      </a:endParaRPr>
                    </a:p>
                  </a:txBody>
                  <a:tcPr/>
                </a:tc>
              </a:tr>
              <a:tr h="357198">
                <a:tc>
                  <a:txBody>
                    <a:bodyPr/>
                    <a:lstStyle/>
                    <a:p>
                      <a:r>
                        <a:rPr lang="sl-SI" sz="2000" dirty="0" smtClean="0">
                          <a:solidFill>
                            <a:schemeClr val="tx1"/>
                          </a:solidFill>
                        </a:rPr>
                        <a:t>Štiričlanska družina</a:t>
                      </a:r>
                      <a:endParaRPr lang="sl-SI" sz="2000" dirty="0">
                        <a:solidFill>
                          <a:schemeClr val="tx1"/>
                        </a:solidFill>
                      </a:endParaRPr>
                    </a:p>
                  </a:txBody>
                  <a:tcPr>
                    <a:solidFill>
                      <a:schemeClr val="accent3">
                        <a:lumMod val="60000"/>
                        <a:lumOff val="40000"/>
                      </a:schemeClr>
                    </a:solidFill>
                  </a:tcPr>
                </a:tc>
                <a:tc>
                  <a:txBody>
                    <a:bodyPr/>
                    <a:lstStyle/>
                    <a:p>
                      <a:r>
                        <a:rPr lang="sl-SI" sz="2000" dirty="0" smtClean="0">
                          <a:solidFill>
                            <a:schemeClr val="tx1"/>
                          </a:solidFill>
                        </a:rPr>
                        <a:t>270 EUR</a:t>
                      </a:r>
                      <a:endParaRPr lang="sl-SI" sz="2000" dirty="0">
                        <a:solidFill>
                          <a:schemeClr val="tx1"/>
                        </a:solidFill>
                      </a:endParaRPr>
                    </a:p>
                  </a:txBody>
                  <a:tcPr>
                    <a:solidFill>
                      <a:schemeClr val="accent3">
                        <a:lumMod val="60000"/>
                        <a:lumOff val="40000"/>
                      </a:schemeClr>
                    </a:solidFill>
                  </a:tcPr>
                </a:tc>
              </a:tr>
              <a:tr h="362729">
                <a:tc>
                  <a:txBody>
                    <a:bodyPr/>
                    <a:lstStyle/>
                    <a:p>
                      <a:r>
                        <a:rPr lang="sl-SI" sz="2000" dirty="0" smtClean="0">
                          <a:solidFill>
                            <a:schemeClr val="tx1"/>
                          </a:solidFill>
                        </a:rPr>
                        <a:t>Petčlanska družina in več</a:t>
                      </a:r>
                      <a:endParaRPr lang="sl-SI" sz="2000" dirty="0">
                        <a:solidFill>
                          <a:schemeClr val="tx1"/>
                        </a:solidFill>
                      </a:endParaRPr>
                    </a:p>
                  </a:txBody>
                  <a:tcPr/>
                </a:tc>
                <a:tc>
                  <a:txBody>
                    <a:bodyPr/>
                    <a:lstStyle/>
                    <a:p>
                      <a:r>
                        <a:rPr lang="sl-SI" sz="2000" dirty="0" smtClean="0">
                          <a:solidFill>
                            <a:schemeClr val="tx1"/>
                          </a:solidFill>
                        </a:rPr>
                        <a:t>300 EUR</a:t>
                      </a:r>
                      <a:endParaRPr lang="sl-SI" sz="2000" dirty="0">
                        <a:solidFill>
                          <a:schemeClr val="tx1"/>
                        </a:solidFill>
                      </a:endParaRPr>
                    </a:p>
                  </a:txBody>
                  <a:tcPr/>
                </a:tc>
              </a:tr>
              <a:tr h="362729">
                <a:tc>
                  <a:txBody>
                    <a:bodyPr/>
                    <a:lstStyle/>
                    <a:p>
                      <a:r>
                        <a:rPr lang="sl-SI" sz="2000" dirty="0" smtClean="0">
                          <a:solidFill>
                            <a:schemeClr val="tx1"/>
                          </a:solidFill>
                        </a:rPr>
                        <a:t>Enostarševska družina (en otrok)</a:t>
                      </a:r>
                      <a:endParaRPr lang="sl-SI" sz="2000" dirty="0">
                        <a:solidFill>
                          <a:schemeClr val="tx1"/>
                        </a:solidFill>
                      </a:endParaRPr>
                    </a:p>
                  </a:txBody>
                  <a:tcPr>
                    <a:solidFill>
                      <a:schemeClr val="accent3">
                        <a:lumMod val="60000"/>
                        <a:lumOff val="40000"/>
                      </a:schemeClr>
                    </a:solidFill>
                  </a:tcPr>
                </a:tc>
                <a:tc>
                  <a:txBody>
                    <a:bodyPr/>
                    <a:lstStyle/>
                    <a:p>
                      <a:r>
                        <a:rPr lang="sl-SI" sz="2000" dirty="0" smtClean="0">
                          <a:solidFill>
                            <a:schemeClr val="tx1"/>
                          </a:solidFill>
                        </a:rPr>
                        <a:t>190 EUR</a:t>
                      </a:r>
                      <a:endParaRPr lang="sl-SI" sz="2000" dirty="0">
                        <a:solidFill>
                          <a:schemeClr val="tx1"/>
                        </a:solidFill>
                      </a:endParaRPr>
                    </a:p>
                  </a:txBody>
                  <a:tcPr>
                    <a:solidFill>
                      <a:schemeClr val="accent3">
                        <a:lumMod val="60000"/>
                        <a:lumOff val="40000"/>
                      </a:schemeClr>
                    </a:solidFill>
                  </a:tcPr>
                </a:tc>
              </a:tr>
              <a:tr h="362729">
                <a:tc>
                  <a:txBody>
                    <a:bodyPr/>
                    <a:lstStyle/>
                    <a:p>
                      <a:r>
                        <a:rPr lang="sl-SI" sz="2000" dirty="0" smtClean="0">
                          <a:solidFill>
                            <a:schemeClr val="tx1"/>
                          </a:solidFill>
                        </a:rPr>
                        <a:t>Enostarševska družina (dva otroka)</a:t>
                      </a:r>
                      <a:endParaRPr lang="sl-SI" sz="2000" dirty="0">
                        <a:solidFill>
                          <a:schemeClr val="tx1"/>
                        </a:solidFill>
                      </a:endParaRPr>
                    </a:p>
                  </a:txBody>
                  <a:tcPr/>
                </a:tc>
                <a:tc>
                  <a:txBody>
                    <a:bodyPr/>
                    <a:lstStyle/>
                    <a:p>
                      <a:r>
                        <a:rPr lang="sl-SI" sz="2000" dirty="0" smtClean="0">
                          <a:solidFill>
                            <a:schemeClr val="tx1"/>
                          </a:solidFill>
                        </a:rPr>
                        <a:t>220 EUR</a:t>
                      </a:r>
                      <a:endParaRPr lang="sl-SI" sz="2000" dirty="0">
                        <a:solidFill>
                          <a:schemeClr val="tx1"/>
                        </a:solidFill>
                      </a:endParaRPr>
                    </a:p>
                  </a:txBody>
                  <a:tcPr/>
                </a:tc>
              </a:tr>
              <a:tr h="362729">
                <a:tc>
                  <a:txBody>
                    <a:bodyPr/>
                    <a:lstStyle/>
                    <a:p>
                      <a:r>
                        <a:rPr lang="sl-SI" sz="2000" dirty="0" smtClean="0">
                          <a:solidFill>
                            <a:schemeClr val="tx1"/>
                          </a:solidFill>
                        </a:rPr>
                        <a:t>Enostarševska družina (trije otroci ali več)</a:t>
                      </a:r>
                      <a:endParaRPr lang="sl-SI" sz="2000" dirty="0">
                        <a:solidFill>
                          <a:schemeClr val="tx1"/>
                        </a:solidFill>
                      </a:endParaRPr>
                    </a:p>
                  </a:txBody>
                  <a:tcPr>
                    <a:solidFill>
                      <a:schemeClr val="accent3">
                        <a:lumMod val="60000"/>
                        <a:lumOff val="40000"/>
                      </a:schemeClr>
                    </a:solidFill>
                  </a:tcPr>
                </a:tc>
                <a:tc>
                  <a:txBody>
                    <a:bodyPr/>
                    <a:lstStyle/>
                    <a:p>
                      <a:r>
                        <a:rPr lang="sl-SI" sz="2000" dirty="0" smtClean="0">
                          <a:solidFill>
                            <a:schemeClr val="tx1"/>
                          </a:solidFill>
                        </a:rPr>
                        <a:t>250 EUR</a:t>
                      </a:r>
                      <a:endParaRPr lang="sl-SI" sz="2000" dirty="0">
                        <a:solidFill>
                          <a:schemeClr val="tx1"/>
                        </a:solidFill>
                      </a:endParaRPr>
                    </a:p>
                  </a:txBody>
                  <a:tcPr>
                    <a:solidFill>
                      <a:schemeClr val="accent3">
                        <a:lumMod val="60000"/>
                        <a:lumOff val="40000"/>
                      </a:schemeClr>
                    </a:solidFill>
                  </a:tcPr>
                </a:tc>
              </a:tr>
            </a:tbl>
          </a:graphicData>
        </a:graphic>
      </p:graphicFrame>
      <p:sp>
        <p:nvSpPr>
          <p:cNvPr id="10" name="Pravokotnik 9"/>
          <p:cNvSpPr/>
          <p:nvPr/>
        </p:nvSpPr>
        <p:spPr>
          <a:xfrm>
            <a:off x="896566" y="5057478"/>
            <a:ext cx="7797552" cy="1246495"/>
          </a:xfrm>
          <a:prstGeom prst="rect">
            <a:avLst/>
          </a:prstGeom>
        </p:spPr>
        <p:txBody>
          <a:bodyPr wrap="square">
            <a:spAutoFit/>
          </a:bodyPr>
          <a:lstStyle/>
          <a:p>
            <a:r>
              <a:rPr lang="sl-SI" sz="2500" dirty="0" smtClean="0">
                <a:latin typeface="Arial" pitchFamily="34" charset="0"/>
                <a:cs typeface="Arial" pitchFamily="34" charset="0"/>
              </a:rPr>
              <a:t>OPOMBA: </a:t>
            </a:r>
            <a:r>
              <a:rPr lang="sl-SI" sz="2500" b="1" dirty="0" smtClean="0">
                <a:latin typeface="Arial" pitchFamily="34" charset="0"/>
                <a:cs typeface="Arial" pitchFamily="34" charset="0"/>
              </a:rPr>
              <a:t>Denarne </a:t>
            </a:r>
            <a:r>
              <a:rPr lang="sl-SI" sz="2500" b="1" dirty="0">
                <a:latin typeface="Arial" pitchFamily="34" charset="0"/>
                <a:cs typeface="Arial" pitchFamily="34" charset="0"/>
              </a:rPr>
              <a:t>pomoči se lahko v izrednih primerih dodelijo tudi v višjem znesku po sklepu odbora.</a:t>
            </a:r>
          </a:p>
        </p:txBody>
      </p:sp>
    </p:spTree>
    <p:extLst>
      <p:ext uri="{BB962C8B-B14F-4D97-AF65-F5344CB8AC3E}">
        <p14:creationId xmlns:p14="http://schemas.microsoft.com/office/powerpoint/2010/main" val="27880663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p:cNvPicPr>
            <a:picLocks noChangeAspect="1"/>
          </p:cNvPicPr>
          <p:nvPr/>
        </p:nvPicPr>
        <p:blipFill rotWithShape="1">
          <a:blip r:embed="rId2" cstate="print">
            <a:extLst>
              <a:ext uri="{28A0092B-C50C-407E-A947-70E740481C1C}">
                <a14:useLocalDpi xmlns:a14="http://schemas.microsoft.com/office/drawing/2010/main" val="0"/>
              </a:ext>
            </a:extLst>
          </a:blip>
          <a:srcRect l="79390" t="-19069" r="1273" b="19069"/>
          <a:stretch/>
        </p:blipFill>
        <p:spPr>
          <a:xfrm>
            <a:off x="8316416" y="-315417"/>
            <a:ext cx="773071" cy="1584177"/>
          </a:xfrm>
          <a:prstGeom prst="rect">
            <a:avLst/>
          </a:prstGeom>
        </p:spPr>
      </p:pic>
      <p:sp>
        <p:nvSpPr>
          <p:cNvPr id="11" name="Ograda vsebine 1"/>
          <p:cNvSpPr txBox="1">
            <a:spLocks/>
          </p:cNvSpPr>
          <p:nvPr/>
        </p:nvSpPr>
        <p:spPr>
          <a:xfrm>
            <a:off x="396305" y="440134"/>
            <a:ext cx="8376492" cy="66247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sl-SI" sz="3000" b="1" dirty="0" smtClean="0">
                <a:latin typeface="Arial" pitchFamily="34" charset="0"/>
                <a:cs typeface="Arial" pitchFamily="34" charset="0"/>
              </a:rPr>
              <a:t>Postopek:</a:t>
            </a:r>
          </a:p>
          <a:p>
            <a:pPr marL="514350" indent="-514350">
              <a:buFont typeface="+mj-lt"/>
              <a:buAutoNum type="arabicPeriod"/>
            </a:pPr>
            <a:r>
              <a:rPr lang="sl-SI" sz="2400" dirty="0">
                <a:latin typeface="Arial" pitchFamily="34" charset="0"/>
                <a:cs typeface="Arial" pitchFamily="34" charset="0"/>
              </a:rPr>
              <a:t>Odbor za pomoč občankam in občanom sprejema predloge za dodeljevanje denarnih pomoči od Mestne občine Velenje, Centra za socialno delo Velenje, Rdečega križa Velenje, Karitas Velenje ali Zdravstvenega doma Velenje. </a:t>
            </a:r>
          </a:p>
          <a:p>
            <a:pPr marL="514350" indent="-514350">
              <a:buFont typeface="+mj-lt"/>
              <a:buAutoNum type="arabicPeriod"/>
            </a:pPr>
            <a:r>
              <a:rPr lang="sl-SI" sz="2400" dirty="0" smtClean="0">
                <a:latin typeface="Arial" pitchFamily="34" charset="0"/>
                <a:cs typeface="Arial" pitchFamily="34" charset="0"/>
              </a:rPr>
              <a:t>Odbor na podlagi pravilnika odloči, kdo je upravičen do pomoči in v kakšni višini.</a:t>
            </a:r>
          </a:p>
          <a:p>
            <a:pPr marL="0" indent="0">
              <a:buNone/>
            </a:pPr>
            <a:r>
              <a:rPr lang="sl-SI" b="1" dirty="0" smtClean="0"/>
              <a:t>	</a:t>
            </a:r>
            <a:endParaRPr lang="sl-SI" b="1" dirty="0"/>
          </a:p>
        </p:txBody>
      </p:sp>
      <p:sp>
        <p:nvSpPr>
          <p:cNvPr id="6" name="Pravokotnik 5"/>
          <p:cNvSpPr/>
          <p:nvPr/>
        </p:nvSpPr>
        <p:spPr>
          <a:xfrm>
            <a:off x="251520" y="3752502"/>
            <a:ext cx="8280920" cy="553998"/>
          </a:xfrm>
          <a:prstGeom prst="rect">
            <a:avLst/>
          </a:prstGeom>
        </p:spPr>
        <p:txBody>
          <a:bodyPr wrap="square">
            <a:spAutoFit/>
          </a:bodyPr>
          <a:lstStyle/>
          <a:p>
            <a:pPr marL="342900" indent="-342900">
              <a:buFont typeface="Arial" pitchFamily="34" charset="0"/>
              <a:buChar char="•"/>
            </a:pPr>
            <a:r>
              <a:rPr lang="sl-SI" sz="3000" b="1" dirty="0">
                <a:latin typeface="Arial" pitchFamily="34" charset="0"/>
                <a:cs typeface="Arial" pitchFamily="34" charset="0"/>
              </a:rPr>
              <a:t>Pomoč tudi humanitarnim </a:t>
            </a:r>
            <a:r>
              <a:rPr lang="sl-SI" sz="3000" b="1" dirty="0" smtClean="0">
                <a:latin typeface="Arial" pitchFamily="34" charset="0"/>
                <a:cs typeface="Arial" pitchFamily="34" charset="0"/>
              </a:rPr>
              <a:t>organizacijam</a:t>
            </a:r>
            <a:endParaRPr lang="sl-SI" sz="2500" dirty="0">
              <a:latin typeface="Arial" pitchFamily="34" charset="0"/>
              <a:cs typeface="Arial" pitchFamily="34" charset="0"/>
            </a:endParaRPr>
          </a:p>
        </p:txBody>
      </p:sp>
      <p:sp>
        <p:nvSpPr>
          <p:cNvPr id="7" name="Pravokotnik 6"/>
          <p:cNvSpPr/>
          <p:nvPr/>
        </p:nvSpPr>
        <p:spPr>
          <a:xfrm>
            <a:off x="683568" y="4306500"/>
            <a:ext cx="7848872" cy="1938992"/>
          </a:xfrm>
          <a:prstGeom prst="rect">
            <a:avLst/>
          </a:prstGeom>
        </p:spPr>
        <p:txBody>
          <a:bodyPr wrap="square">
            <a:spAutoFit/>
          </a:bodyPr>
          <a:lstStyle/>
          <a:p>
            <a:r>
              <a:rPr lang="sl-SI" sz="2400" dirty="0">
                <a:latin typeface="Arial" pitchFamily="34" charset="0"/>
                <a:cs typeface="Arial" pitchFamily="34" charset="0"/>
              </a:rPr>
              <a:t>Sredstva se lahko za posebne namene odobrijo in nakažejo tudi na transakcijske račune humanitarnim organizacijam, Rdečemu križu ali Karitasu, na podlagi obrazložene vloge, podane delovni skupini. Navedena sredstva se odobrijo na podlagi sklepa odbora.</a:t>
            </a:r>
            <a:endParaRPr lang="sl-SI" sz="2400" dirty="0">
              <a:latin typeface="Arial" pitchFamily="34" charset="0"/>
              <a:cs typeface="Arial" pitchFamily="34" charset="0"/>
            </a:endParaRPr>
          </a:p>
        </p:txBody>
      </p:sp>
    </p:spTree>
    <p:extLst>
      <p:ext uri="{BB962C8B-B14F-4D97-AF65-F5344CB8AC3E}">
        <p14:creationId xmlns:p14="http://schemas.microsoft.com/office/powerpoint/2010/main" val="3193907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Naslov 1"/>
          <p:cNvSpPr txBox="1">
            <a:spLocks/>
          </p:cNvSpPr>
          <p:nvPr/>
        </p:nvSpPr>
        <p:spPr>
          <a:xfrm>
            <a:off x="486619" y="270892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l-SI" sz="6000" b="1" dirty="0" smtClean="0"/>
              <a:t>Hvala za pozornost!</a:t>
            </a:r>
            <a:endParaRPr lang="sl-SI" sz="6000" b="1" dirty="0"/>
          </a:p>
        </p:txBody>
      </p:sp>
    </p:spTree>
    <p:extLst>
      <p:ext uri="{BB962C8B-B14F-4D97-AF65-F5344CB8AC3E}">
        <p14:creationId xmlns:p14="http://schemas.microsoft.com/office/powerpoint/2010/main" val="12245381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7FBA7">
            <a:alpha val="43137"/>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919</TotalTime>
  <Words>382</Words>
  <Application>Microsoft Office PowerPoint</Application>
  <PresentationFormat>Diaprojekcija na zaslonu (4:3)</PresentationFormat>
  <Paragraphs>62</Paragraphs>
  <Slides>6</Slides>
  <Notes>0</Notes>
  <HiddenSlides>0</HiddenSlides>
  <MMClips>0</MMClips>
  <ScaleCrop>false</ScaleCrop>
  <HeadingPairs>
    <vt:vector size="4" baseType="variant">
      <vt:variant>
        <vt:lpstr>Tema</vt:lpstr>
      </vt:variant>
      <vt:variant>
        <vt:i4>1</vt:i4>
      </vt:variant>
      <vt:variant>
        <vt:lpstr>Naslovi diapozitivov</vt:lpstr>
      </vt:variant>
      <vt:variant>
        <vt:i4>6</vt:i4>
      </vt:variant>
    </vt:vector>
  </HeadingPairs>
  <TitlesOfParts>
    <vt:vector size="7" baseType="lpstr">
      <vt:lpstr>Officeova tema</vt:lpstr>
      <vt:lpstr>PowerPointova predstavitev</vt:lpstr>
      <vt:lpstr>PowerPointova predstavitev</vt:lpstr>
      <vt:lpstr>PowerPointova predstavitev</vt:lpstr>
      <vt:lpstr>PowerPointova predstavitev</vt:lpstr>
      <vt:lpstr>PowerPointova predstavitev</vt:lpstr>
      <vt:lpstr>PowerPointova predstavitev</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STRATEGIJA ZA STAROSTI PRIJAZNE USMERITVE IN AKTIVNOSTI V  MESTNI OBČINI VELENJE  DO LETA 2020</dc:title>
  <dc:creator>Remic Novak Katja</dc:creator>
  <cp:lastModifiedBy>Remic Novak Katja</cp:lastModifiedBy>
  <cp:revision>80</cp:revision>
  <cp:lastPrinted>2014-03-06T10:01:50Z</cp:lastPrinted>
  <dcterms:created xsi:type="dcterms:W3CDTF">2013-10-08T07:19:38Z</dcterms:created>
  <dcterms:modified xsi:type="dcterms:W3CDTF">2014-03-07T07:53:05Z</dcterms:modified>
</cp:coreProperties>
</file>