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3"/>
  </p:sldMasterIdLst>
  <p:notesMasterIdLst>
    <p:notesMasterId r:id="rId21"/>
  </p:notesMasterIdLst>
  <p:handoutMasterIdLst>
    <p:handoutMasterId r:id="rId22"/>
  </p:handoutMasterIdLst>
  <p:sldIdLst>
    <p:sldId id="256" r:id="rId4"/>
    <p:sldId id="257" r:id="rId5"/>
    <p:sldId id="320" r:id="rId6"/>
    <p:sldId id="321" r:id="rId7"/>
    <p:sldId id="322" r:id="rId8"/>
    <p:sldId id="331" r:id="rId9"/>
    <p:sldId id="313" r:id="rId10"/>
    <p:sldId id="324" r:id="rId11"/>
    <p:sldId id="325" r:id="rId12"/>
    <p:sldId id="326" r:id="rId13"/>
    <p:sldId id="327" r:id="rId14"/>
    <p:sldId id="328" r:id="rId15"/>
    <p:sldId id="329" r:id="rId16"/>
    <p:sldId id="312" r:id="rId17"/>
    <p:sldId id="267" r:id="rId18"/>
    <p:sldId id="315" r:id="rId19"/>
    <p:sldId id="314" r:id="rId20"/>
  </p:sldIdLst>
  <p:sldSz cx="9144000" cy="6858000" type="screen4x3"/>
  <p:notesSz cx="69977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66"/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Svetel slog 2 – poudarek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70" d="100"/>
          <a:sy n="70" d="100"/>
        </p:scale>
        <p:origin x="-130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362"/>
    </p:cViewPr>
  </p:sorterViewPr>
  <p:notesViewPr>
    <p:cSldViewPr>
      <p:cViewPr varScale="1">
        <p:scale>
          <a:sx n="81" d="100"/>
          <a:sy n="81" d="100"/>
        </p:scale>
        <p:origin x="-3168" y="-102"/>
      </p:cViewPr>
      <p:guideLst>
        <p:guide orient="horz" pos="2924"/>
        <p:guide pos="22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 eaLnBrk="0" hangingPunct="0">
              <a:defRPr kumimoji="1" sz="1200">
                <a:latin typeface="Tahoma" pitchFamily="34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 eaLnBrk="0" hangingPunct="0">
              <a:defRPr kumimoji="1" sz="1200">
                <a:latin typeface="Tahoma" pitchFamily="34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 eaLnBrk="0" hangingPunct="0">
              <a:defRPr kumimoji="1" sz="1200">
                <a:latin typeface="Tahoma" pitchFamily="34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 eaLnBrk="0" hangingPunct="0">
              <a:defRPr kumimoji="1" sz="1200">
                <a:latin typeface="Tahoma" pitchFamily="34" charset="0"/>
              </a:defRPr>
            </a:lvl1pPr>
          </a:lstStyle>
          <a:p>
            <a:pPr>
              <a:defRPr/>
            </a:pPr>
            <a:fld id="{94F07157-8630-463D-A015-27D32EC16D33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9450746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 eaLnBrk="0" hangingPunct="0">
              <a:defRPr kumimoji="1" sz="1000" i="1">
                <a:latin typeface="Tahoma" pitchFamily="34" charset="0"/>
              </a:defRPr>
            </a:lvl1pPr>
          </a:lstStyle>
          <a:p>
            <a:pPr>
              <a:defRPr/>
            </a:pPr>
            <a:r>
              <a:rPr lang="sl-SI"/>
              <a:t>*</a:t>
            </a:r>
            <a:endParaRPr lang="sl-SI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 eaLnBrk="0" hangingPunct="0">
              <a:defRPr kumimoji="1" sz="1000" i="1">
                <a:latin typeface="Tahoma" pitchFamily="34" charset="0"/>
              </a:defRPr>
            </a:lvl1pPr>
          </a:lstStyle>
          <a:p>
            <a:pPr>
              <a:defRPr/>
            </a:pPr>
            <a:r>
              <a:rPr lang="sl-SI"/>
              <a:t>16. julij 1996</a:t>
            </a:r>
            <a:endParaRPr lang="sl-SI" sz="1200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noProof="0" smtClean="0"/>
              <a:t>Kliknite, če želite urediti slog besedila matrice</a:t>
            </a:r>
          </a:p>
          <a:p>
            <a:pPr lvl="1"/>
            <a:r>
              <a:rPr lang="sl-SI" noProof="0" smtClean="0"/>
              <a:t>Druga raven</a:t>
            </a:r>
          </a:p>
          <a:p>
            <a:pPr lvl="2"/>
            <a:r>
              <a:rPr lang="sl-SI" noProof="0" smtClean="0"/>
              <a:t>Tretja raven</a:t>
            </a:r>
          </a:p>
          <a:p>
            <a:pPr lvl="3"/>
            <a:r>
              <a:rPr lang="sl-SI" noProof="0" smtClean="0"/>
              <a:t>Četrta raven</a:t>
            </a:r>
          </a:p>
          <a:p>
            <a:pPr lvl="4"/>
            <a:r>
              <a:rPr lang="sl-SI" noProof="0" smtClean="0"/>
              <a:t>Peta raven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 eaLnBrk="0" hangingPunct="0">
              <a:defRPr kumimoji="1" sz="1000" i="1">
                <a:latin typeface="Tahoma" pitchFamily="34" charset="0"/>
              </a:defRPr>
            </a:lvl1pPr>
          </a:lstStyle>
          <a:p>
            <a:pPr>
              <a:defRPr/>
            </a:pPr>
            <a:r>
              <a:rPr lang="sl-SI"/>
              <a:t>*</a:t>
            </a:r>
            <a:endParaRPr lang="sl-SI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 eaLnBrk="0" hangingPunct="0">
              <a:defRPr kumimoji="1" sz="1000" i="1">
                <a:latin typeface="Tahoma" pitchFamily="34" charset="0"/>
              </a:defRPr>
            </a:lvl1pPr>
          </a:lstStyle>
          <a:p>
            <a:pPr>
              <a:defRPr/>
            </a:pPr>
            <a:r>
              <a:rPr lang="sl-SI"/>
              <a:t>##</a:t>
            </a:r>
            <a:endParaRPr lang="sl-SI" sz="1200"/>
          </a:p>
        </p:txBody>
      </p:sp>
    </p:spTree>
    <p:extLst>
      <p:ext uri="{BB962C8B-B14F-4D97-AF65-F5344CB8AC3E}">
        <p14:creationId xmlns:p14="http://schemas.microsoft.com/office/powerpoint/2010/main" val="520801662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sl-SI" smtClean="0"/>
              <a:t>*</a:t>
            </a:r>
            <a:endParaRPr lang="sl-SI" sz="1200" i="0" smtClean="0"/>
          </a:p>
        </p:txBody>
      </p:sp>
      <p:sp>
        <p:nvSpPr>
          <p:cNvPr id="2969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sl-SI" smtClean="0"/>
              <a:t>16. julij 1996</a:t>
            </a:r>
            <a:endParaRPr lang="sl-SI" sz="1200" i="0" smtClean="0"/>
          </a:p>
        </p:txBody>
      </p:sp>
      <p:sp>
        <p:nvSpPr>
          <p:cNvPr id="29699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sl-SI" smtClean="0"/>
              <a:t>*</a:t>
            </a:r>
            <a:endParaRPr lang="sl-SI" sz="1200" i="0" smtClean="0"/>
          </a:p>
        </p:txBody>
      </p:sp>
      <p:sp>
        <p:nvSpPr>
          <p:cNvPr id="2970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sl-SI" smtClean="0"/>
              <a:t>##</a:t>
            </a:r>
            <a:endParaRPr lang="sl-SI" sz="1200" i="0" smtClean="0"/>
          </a:p>
        </p:txBody>
      </p:sp>
      <p:sp>
        <p:nvSpPr>
          <p:cNvPr id="297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sl-SI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5" y="1604"/>
              <a:ext cx="449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sl-SI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sl-SI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3" y="1870"/>
              <a:ext cx="466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sl-SI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sl-SI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sl-SI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sl-SI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sl-SI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sl-SI" smtClean="0"/>
              <a:t>Kliknite, če želite urediti slog podnaslova matrice</a:t>
            </a:r>
            <a:endParaRPr lang="sl-SI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98CBCCDB-776A-4011-A9D7-862A59CEEC5A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5301FC-240C-4767-97D2-BA7673CBEC3A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5A1FD-BA5C-4B55-BF3E-CCA300FAD0EB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9D33B-4DA1-4DD9-A838-FCB06C55991C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BCA15-F46D-43FC-88FF-72D791EDBD75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C5DB4E-650D-4CF3-A65F-7AF666EE7522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6E1C1A-A60A-470B-9042-994247918DAE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844D53-B52E-4FDD-8F9C-06B6F06EA6E6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4EA809-8D30-4E1D-8C96-08D91ABEB4A0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F1BBFD-DD42-4DAF-9964-49C43CC31A27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sl-SI" noProof="0" smtClean="0"/>
              <a:t>Kliknite ikono, če želite dodati sliko</a:t>
            </a:r>
            <a:endParaRPr lang="sl-SI" noProof="0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35ACC8-C765-4DF3-B26B-DF8D40822BEB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sl-SI" sz="2400">
              <a:latin typeface="Tahoma" pitchFamily="34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sl-SI" sz="2400">
              <a:latin typeface="Tahoma" pitchFamily="34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sl-SI" sz="2400">
              <a:latin typeface="Tahoma" pitchFamily="34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sl-SI" sz="2400">
              <a:latin typeface="Tahoma" pitchFamily="34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sl-SI" sz="2400">
              <a:latin typeface="Tahoma" pitchFamily="34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sl-SI" sz="2400">
              <a:latin typeface="Tahoma" pitchFamily="34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sl-SI" sz="2400">
              <a:latin typeface="Tahoma" pitchFamily="34" charset="0"/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 naslova matrice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fld id="{207D4024-26A3-4309-8859-9E7D390F06ED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sl-SI" b="1" dirty="0" smtClean="0"/>
              <a:t>LEKARNA VELENJE</a:t>
            </a:r>
            <a:br>
              <a:rPr lang="sl-SI" b="1" dirty="0" smtClean="0"/>
            </a:br>
            <a:r>
              <a:rPr lang="sl-SI" sz="3200" b="1" dirty="0" smtClean="0"/>
              <a:t>LETNO POROČILO ZA LETO 2013</a:t>
            </a:r>
            <a:endParaRPr lang="sl-SI" sz="3200" dirty="0" smtClean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924300" y="5421313"/>
            <a:ext cx="5184775" cy="1392237"/>
          </a:xfrm>
        </p:spPr>
        <p:txBody>
          <a:bodyPr/>
          <a:lstStyle/>
          <a:p>
            <a:endParaRPr lang="sl-SI" sz="2400" dirty="0" smtClean="0"/>
          </a:p>
          <a:p>
            <a:r>
              <a:rPr lang="sl-SI" sz="2400" dirty="0" smtClean="0"/>
              <a:t>mag. Sabina  Grm, mag. farm.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Lekarna Center Velenje</a:t>
            </a:r>
            <a:endParaRPr lang="sl-SI" dirty="0"/>
          </a:p>
        </p:txBody>
      </p:sp>
      <p:pic>
        <p:nvPicPr>
          <p:cNvPr id="5" name="Ograda vsebine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772816"/>
            <a:ext cx="6388993" cy="5085184"/>
          </a:xfrm>
        </p:spPr>
      </p:pic>
    </p:spTree>
    <p:extLst>
      <p:ext uri="{BB962C8B-B14F-4D97-AF65-F5344CB8AC3E}">
        <p14:creationId xmlns:p14="http://schemas.microsoft.com/office/powerpoint/2010/main" val="250237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7793037" cy="1462087"/>
          </a:xfrm>
        </p:spPr>
        <p:txBody>
          <a:bodyPr/>
          <a:lstStyle/>
          <a:p>
            <a:r>
              <a:rPr lang="sl-SI" dirty="0" smtClean="0"/>
              <a:t>Lekarna Center Velenje</a:t>
            </a:r>
            <a:endParaRPr lang="sl-SI" dirty="0"/>
          </a:p>
        </p:txBody>
      </p:sp>
      <p:pic>
        <p:nvPicPr>
          <p:cNvPr id="5" name="Ograda vsebine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772816"/>
            <a:ext cx="6408712" cy="5085184"/>
          </a:xfrm>
        </p:spPr>
      </p:pic>
    </p:spTree>
    <p:extLst>
      <p:ext uri="{BB962C8B-B14F-4D97-AF65-F5344CB8AC3E}">
        <p14:creationId xmlns:p14="http://schemas.microsoft.com/office/powerpoint/2010/main" val="250237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Lekarna Center Velenje</a:t>
            </a:r>
            <a:endParaRPr lang="sl-SI" dirty="0"/>
          </a:p>
        </p:txBody>
      </p:sp>
      <p:pic>
        <p:nvPicPr>
          <p:cNvPr id="5" name="Ograda vsebine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772816"/>
            <a:ext cx="6336432" cy="5085184"/>
          </a:xfrm>
        </p:spPr>
      </p:pic>
    </p:spTree>
    <p:extLst>
      <p:ext uri="{BB962C8B-B14F-4D97-AF65-F5344CB8AC3E}">
        <p14:creationId xmlns:p14="http://schemas.microsoft.com/office/powerpoint/2010/main" val="250237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Lekarna Center Velenje</a:t>
            </a:r>
            <a:endParaRPr lang="sl-SI" dirty="0"/>
          </a:p>
        </p:txBody>
      </p:sp>
      <p:pic>
        <p:nvPicPr>
          <p:cNvPr id="5" name="Ograda vsebine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772816"/>
            <a:ext cx="6336432" cy="5085184"/>
          </a:xfrm>
        </p:spPr>
      </p:pic>
    </p:spTree>
    <p:extLst>
      <p:ext uri="{BB962C8B-B14F-4D97-AF65-F5344CB8AC3E}">
        <p14:creationId xmlns:p14="http://schemas.microsoft.com/office/powerpoint/2010/main" val="250237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Realizacija finančnega načrta</a:t>
            </a:r>
            <a:endParaRPr lang="sl-SI" dirty="0"/>
          </a:p>
        </p:txBody>
      </p:sp>
      <p:graphicFrame>
        <p:nvGraphicFramePr>
          <p:cNvPr id="4" name="Ograda vsebin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2557510"/>
              </p:ext>
            </p:extLst>
          </p:nvPr>
        </p:nvGraphicFramePr>
        <p:xfrm>
          <a:off x="467544" y="2060848"/>
          <a:ext cx="8352928" cy="3096344"/>
        </p:xfrm>
        <a:graphic>
          <a:graphicData uri="http://schemas.openxmlformats.org/drawingml/2006/table">
            <a:tbl>
              <a:tblPr firstRow="1" firstCol="1" bandRow="1"/>
              <a:tblGrid>
                <a:gridCol w="1584176"/>
                <a:gridCol w="1296144"/>
                <a:gridCol w="1296144"/>
                <a:gridCol w="1296144"/>
                <a:gridCol w="1440160"/>
                <a:gridCol w="144016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l-SI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sl-SI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l-SI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Realizacija </a:t>
                      </a:r>
                      <a:r>
                        <a:rPr lang="sl-SI" sz="1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2012</a:t>
                      </a:r>
                      <a:endParaRPr lang="sl-SI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l-SI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Plan </a:t>
                      </a:r>
                      <a:r>
                        <a:rPr lang="sl-SI" sz="1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2013</a:t>
                      </a:r>
                      <a:endParaRPr lang="sl-SI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l-SI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Realizacija </a:t>
                      </a:r>
                      <a:r>
                        <a:rPr lang="sl-SI" sz="1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2013</a:t>
                      </a:r>
                      <a:endParaRPr lang="sl-SI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l-SI" sz="1800" b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Index</a:t>
                      </a:r>
                      <a:r>
                        <a:rPr lang="sl-SI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sl-SI" sz="1800" b="1" dirty="0" err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realiz</a:t>
                      </a:r>
                      <a:r>
                        <a:rPr lang="sl-SI" sz="1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 2013/plan</a:t>
                      </a:r>
                      <a:endParaRPr lang="sl-SI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l-SI" sz="1800" b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Index</a:t>
                      </a:r>
                      <a:r>
                        <a:rPr lang="sl-SI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sl-SI" sz="1800" b="1" dirty="0" err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realiz</a:t>
                      </a:r>
                      <a:r>
                        <a:rPr lang="sl-SI" sz="1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 2013/2012</a:t>
                      </a:r>
                      <a:endParaRPr lang="sl-SI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17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l-SI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CELOTNI PRIHODKI</a:t>
                      </a:r>
                      <a:endParaRPr lang="sl-SI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l-SI" sz="1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12.554.287</a:t>
                      </a:r>
                      <a:endParaRPr lang="sl-SI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l-SI" sz="1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12.221.070</a:t>
                      </a:r>
                      <a:endParaRPr lang="sl-SI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l-SI" sz="1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12.594.087</a:t>
                      </a:r>
                      <a:endParaRPr lang="sl-SI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  <a:tabLst/>
                      </a:pPr>
                      <a:r>
                        <a:rPr lang="sl-SI" sz="1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103,0</a:t>
                      </a:r>
                      <a:endParaRPr lang="sl-SI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l-SI" sz="1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100,3</a:t>
                      </a:r>
                      <a:endParaRPr lang="sl-SI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09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l-SI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CELOTNI ODHODKI</a:t>
                      </a:r>
                      <a:endParaRPr lang="sl-SI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l-SI" sz="18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12.318.973</a:t>
                      </a:r>
                      <a:endParaRPr lang="sl-SI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l-SI" sz="18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12.030.538</a:t>
                      </a:r>
                      <a:endParaRPr lang="sl-SI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l-SI" sz="18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12.335.531</a:t>
                      </a:r>
                      <a:endParaRPr lang="sl-SI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l-SI" sz="1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102,5</a:t>
                      </a:r>
                      <a:endParaRPr lang="sl-SI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l-SI" sz="1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100,1</a:t>
                      </a:r>
                      <a:endParaRPr lang="sl-SI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26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l-SI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PRESEŽEK PRIHODKOV</a:t>
                      </a:r>
                      <a:endParaRPr lang="sl-SI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l-SI" sz="1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219.699   </a:t>
                      </a:r>
                      <a:endParaRPr lang="sl-SI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l-SI" sz="1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   177.532</a:t>
                      </a:r>
                      <a:endParaRPr lang="sl-SI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l-SI" sz="1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   246.804</a:t>
                      </a:r>
                      <a:endParaRPr lang="sl-SI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l-SI" sz="1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139,0</a:t>
                      </a:r>
                      <a:endParaRPr lang="sl-SI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l-SI" sz="1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112,3</a:t>
                      </a:r>
                      <a:endParaRPr lang="sl-SI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0025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3"/>
          <p:cNvSpPr>
            <a:spLocks noGrp="1" noChangeArrowheads="1"/>
          </p:cNvSpPr>
          <p:nvPr>
            <p:ph type="title"/>
          </p:nvPr>
        </p:nvSpPr>
        <p:spPr/>
        <p:txBody>
          <a:bodyPr lIns="92075" tIns="46037" rIns="92075" bIns="46037" anchor="ctr"/>
          <a:lstStyle/>
          <a:p>
            <a:r>
              <a:rPr lang="sl-SI" dirty="0" smtClean="0"/>
              <a:t>Ostale aktivnosti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182562" tIns="46037" rIns="182562" bIns="46037"/>
          <a:lstStyle/>
          <a:p>
            <a:r>
              <a:rPr lang="sl-SI" dirty="0">
                <a:cs typeface="Times New Roman" pitchFamily="18" charset="0"/>
              </a:rPr>
              <a:t>u</a:t>
            </a:r>
            <a:r>
              <a:rPr lang="sl-SI" dirty="0" smtClean="0">
                <a:cs typeface="Times New Roman" pitchFamily="18" charset="0"/>
              </a:rPr>
              <a:t>čni zavod</a:t>
            </a:r>
          </a:p>
          <a:p>
            <a:r>
              <a:rPr lang="sl-SI" dirty="0">
                <a:cs typeface="Times New Roman" pitchFamily="18" charset="0"/>
              </a:rPr>
              <a:t>p</a:t>
            </a:r>
            <a:r>
              <a:rPr lang="sl-SI" dirty="0" smtClean="0">
                <a:cs typeface="Times New Roman" pitchFamily="18" charset="0"/>
              </a:rPr>
              <a:t>romocija zdravja</a:t>
            </a:r>
          </a:p>
          <a:p>
            <a:r>
              <a:rPr lang="sl-SI" dirty="0">
                <a:cs typeface="Times New Roman" pitchFamily="18" charset="0"/>
              </a:rPr>
              <a:t>p</a:t>
            </a:r>
            <a:r>
              <a:rPr lang="sl-SI" dirty="0" smtClean="0">
                <a:cs typeface="Times New Roman" pitchFamily="18" charset="0"/>
              </a:rPr>
              <a:t>reverjanje zadovoljstva uporabnikov</a:t>
            </a:r>
          </a:p>
          <a:p>
            <a:r>
              <a:rPr lang="sl-SI" dirty="0">
                <a:cs typeface="Times New Roman" pitchFamily="18" charset="0"/>
              </a:rPr>
              <a:t>i</a:t>
            </a:r>
            <a:r>
              <a:rPr lang="sl-SI" dirty="0" smtClean="0">
                <a:cs typeface="Times New Roman" pitchFamily="18" charset="0"/>
              </a:rPr>
              <a:t>ntegriran sistem vodenja kakovosti (ISO 9001, ISO 14001, BS OHSAS 18001)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Plan 2014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Izhodišča za pripravo načrta (SD, ZUJF, ZIPRS)</a:t>
            </a:r>
          </a:p>
          <a:p>
            <a:r>
              <a:rPr lang="sl-SI" dirty="0" smtClean="0"/>
              <a:t>Program dela</a:t>
            </a:r>
          </a:p>
          <a:p>
            <a:r>
              <a:rPr lang="sl-SI" dirty="0" smtClean="0"/>
              <a:t>Letni cilji</a:t>
            </a:r>
          </a:p>
          <a:p>
            <a:r>
              <a:rPr lang="sl-SI" dirty="0" smtClean="0"/>
              <a:t>Investicije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554961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3"/>
          <p:cNvSpPr>
            <a:spLocks noGrp="1" noChangeArrowheads="1"/>
          </p:cNvSpPr>
          <p:nvPr>
            <p:ph type="title"/>
          </p:nvPr>
        </p:nvSpPr>
        <p:spPr/>
        <p:txBody>
          <a:bodyPr lIns="92075" tIns="46037" rIns="92075" bIns="46037" anchor="ctr"/>
          <a:lstStyle/>
          <a:p>
            <a:endParaRPr lang="sl-SI" sz="4000" dirty="0" smtClean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87624" y="5301208"/>
            <a:ext cx="7772400" cy="831305"/>
          </a:xfrm>
        </p:spPr>
        <p:txBody>
          <a:bodyPr lIns="182562" tIns="46037" rIns="182562" bIns="46037"/>
          <a:lstStyle/>
          <a:p>
            <a:pPr marL="0" indent="0" algn="r">
              <a:buNone/>
            </a:pPr>
            <a:r>
              <a:rPr lang="sl-SI" dirty="0" smtClean="0">
                <a:cs typeface="Times New Roman" pitchFamily="18" charset="0"/>
              </a:rPr>
              <a:t>Hvala za pozornost.</a:t>
            </a:r>
          </a:p>
        </p:txBody>
      </p:sp>
    </p:spTree>
    <p:extLst>
      <p:ext uri="{BB962C8B-B14F-4D97-AF65-F5344CB8AC3E}">
        <p14:creationId xmlns:p14="http://schemas.microsoft.com/office/powerpoint/2010/main" val="147112113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/>
        <p:txBody>
          <a:bodyPr lIns="92075" tIns="46037" rIns="92075" bIns="46037" anchor="ctr"/>
          <a:lstStyle/>
          <a:p>
            <a:r>
              <a:rPr lang="sl-SI" dirty="0" smtClean="0">
                <a:solidFill>
                  <a:schemeClr val="tx1"/>
                </a:solidFill>
              </a:rPr>
              <a:t>Realizacija delovnega programa</a:t>
            </a:r>
            <a:endParaRPr lang="sl-SI" dirty="0" smtClean="0"/>
          </a:p>
        </p:txBody>
      </p:sp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182562" tIns="46037" rIns="182562" bIns="46037"/>
          <a:lstStyle/>
          <a:p>
            <a:pPr marL="0" indent="0">
              <a:buFont typeface="Wingdings" pitchFamily="2" charset="2"/>
              <a:buNone/>
            </a:pPr>
            <a:r>
              <a:rPr lang="sl-SI" b="1" dirty="0" smtClean="0">
                <a:latin typeface="Tahoma" pitchFamily="34" charset="0"/>
                <a:cs typeface="Tahoma" pitchFamily="34" charset="0"/>
              </a:rPr>
              <a:t>Storitve v breme ZZZS</a:t>
            </a:r>
          </a:p>
          <a:p>
            <a:r>
              <a:rPr lang="sl-SI" dirty="0" smtClean="0">
                <a:latin typeface="Tahoma" pitchFamily="34" charset="0"/>
                <a:cs typeface="Tahoma" pitchFamily="34" charset="0"/>
              </a:rPr>
              <a:t>plan za leto 2013: 297.622 točk</a:t>
            </a:r>
          </a:p>
          <a:p>
            <a:r>
              <a:rPr lang="sl-SI" dirty="0">
                <a:latin typeface="Tahoma" pitchFamily="34" charset="0"/>
                <a:cs typeface="Tahoma" pitchFamily="34" charset="0"/>
              </a:rPr>
              <a:t>r</a:t>
            </a:r>
            <a:r>
              <a:rPr lang="sl-SI" dirty="0" smtClean="0">
                <a:latin typeface="Tahoma" pitchFamily="34" charset="0"/>
                <a:cs typeface="Tahoma" pitchFamily="34" charset="0"/>
              </a:rPr>
              <a:t>ealizacija 2013: 316.652 točk</a:t>
            </a:r>
          </a:p>
          <a:p>
            <a:r>
              <a:rPr lang="sl-SI" dirty="0" smtClean="0">
                <a:latin typeface="Tahoma" pitchFamily="34" charset="0"/>
                <a:cs typeface="Tahoma" pitchFamily="34" charset="0"/>
              </a:rPr>
              <a:t>indeks real./plan: 106,4</a:t>
            </a:r>
          </a:p>
          <a:p>
            <a:r>
              <a:rPr lang="sl-SI" dirty="0">
                <a:latin typeface="Tahoma" pitchFamily="34" charset="0"/>
                <a:cs typeface="Tahoma" pitchFamily="34" charset="0"/>
              </a:rPr>
              <a:t>i</a:t>
            </a:r>
            <a:r>
              <a:rPr lang="sl-SI" dirty="0" smtClean="0">
                <a:latin typeface="Tahoma" pitchFamily="34" charset="0"/>
                <a:cs typeface="Tahoma" pitchFamily="34" charset="0"/>
              </a:rPr>
              <a:t>ndeks 2013/2012: 104,0</a:t>
            </a:r>
          </a:p>
          <a:p>
            <a:pPr>
              <a:buFontTx/>
              <a:buChar char="-"/>
            </a:pPr>
            <a:endParaRPr lang="sl-SI" dirty="0" smtClean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>
                <a:solidFill>
                  <a:srgbClr val="000000"/>
                </a:solidFill>
              </a:rPr>
              <a:t>Storitve v breme ZZZS po letih</a:t>
            </a:r>
            <a:endParaRPr lang="sl-SI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71231"/>
            <a:ext cx="7344816" cy="4996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5914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>
                <a:solidFill>
                  <a:srgbClr val="000066"/>
                </a:solidFill>
              </a:rPr>
              <a:t>Opravljene storitve po OE</a:t>
            </a:r>
            <a:endParaRPr lang="sl-SI" dirty="0"/>
          </a:p>
        </p:txBody>
      </p:sp>
      <p:graphicFrame>
        <p:nvGraphicFramePr>
          <p:cNvPr id="12" name="Ograda vsebine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5516160"/>
              </p:ext>
            </p:extLst>
          </p:nvPr>
        </p:nvGraphicFramePr>
        <p:xfrm>
          <a:off x="395537" y="2348878"/>
          <a:ext cx="8208911" cy="3725065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375686"/>
                <a:gridCol w="1275830"/>
                <a:gridCol w="1275830"/>
                <a:gridCol w="1297828"/>
                <a:gridCol w="969871"/>
                <a:gridCol w="1013866"/>
              </a:tblGrid>
              <a:tr h="15733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800" b="0" dirty="0">
                          <a:effectLst/>
                          <a:latin typeface="Times New Roman"/>
                          <a:ea typeface="Times New Roman"/>
                        </a:rPr>
                        <a:t>Organizacijska enota</a:t>
                      </a:r>
                      <a:endParaRPr lang="sl-SI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205740" algn="ctr">
                        <a:spcAft>
                          <a:spcPts val="0"/>
                        </a:spcAft>
                      </a:pPr>
                      <a:r>
                        <a:rPr lang="sl-SI" sz="1800" b="0" dirty="0">
                          <a:effectLst/>
                          <a:latin typeface="Times New Roman"/>
                          <a:ea typeface="Times New Roman"/>
                        </a:rPr>
                        <a:t>  Realizacija</a:t>
                      </a:r>
                      <a:endParaRPr lang="sl-SI" sz="18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-205740" algn="ctr">
                        <a:spcAft>
                          <a:spcPts val="0"/>
                        </a:spcAft>
                      </a:pPr>
                      <a:r>
                        <a:rPr lang="sl-SI" sz="1800" b="0" dirty="0">
                          <a:effectLst/>
                          <a:latin typeface="Times New Roman"/>
                          <a:ea typeface="Times New Roman"/>
                        </a:rPr>
                        <a:t>2011</a:t>
                      </a:r>
                      <a:endParaRPr lang="sl-SI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205740" algn="ctr">
                        <a:spcAft>
                          <a:spcPts val="0"/>
                        </a:spcAft>
                      </a:pPr>
                      <a:r>
                        <a:rPr lang="sl-SI" sz="1800" b="0" dirty="0" smtClean="0">
                          <a:effectLst/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sl-SI" sz="1800" b="0" dirty="0">
                          <a:effectLst/>
                          <a:latin typeface="Times New Roman"/>
                          <a:ea typeface="Times New Roman"/>
                        </a:rPr>
                        <a:t>Realizacija</a:t>
                      </a:r>
                      <a:endParaRPr lang="sl-SI" sz="18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-205740" algn="ctr">
                        <a:spcAft>
                          <a:spcPts val="0"/>
                        </a:spcAft>
                      </a:pPr>
                      <a:r>
                        <a:rPr lang="sl-SI" sz="1800" b="0" dirty="0">
                          <a:effectLst/>
                          <a:latin typeface="Times New Roman"/>
                          <a:ea typeface="Times New Roman"/>
                        </a:rPr>
                        <a:t>  2012</a:t>
                      </a:r>
                      <a:endParaRPr lang="sl-SI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205740" algn="ctr">
                        <a:spcAft>
                          <a:spcPts val="0"/>
                        </a:spcAft>
                      </a:pPr>
                      <a:r>
                        <a:rPr lang="sl-SI" sz="1800" b="1" dirty="0" smtClean="0">
                          <a:effectLst/>
                          <a:latin typeface="Times New Roman"/>
                          <a:ea typeface="Times New Roman"/>
                        </a:rPr>
                        <a:t>Realizacija</a:t>
                      </a:r>
                      <a:endParaRPr lang="sl-SI" sz="18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800" b="1" dirty="0">
                          <a:effectLst/>
                          <a:latin typeface="Times New Roman"/>
                          <a:ea typeface="Times New Roman"/>
                        </a:rPr>
                        <a:t>  2013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800" b="0" dirty="0" err="1">
                          <a:effectLst/>
                          <a:latin typeface="Times New Roman"/>
                          <a:ea typeface="Times New Roman"/>
                        </a:rPr>
                        <a:t>Index</a:t>
                      </a:r>
                      <a:r>
                        <a:rPr lang="sl-SI" sz="1800" b="0" dirty="0">
                          <a:effectLst/>
                          <a:latin typeface="Times New Roman"/>
                          <a:ea typeface="Times New Roman"/>
                        </a:rPr>
                        <a:t> 12/11</a:t>
                      </a:r>
                      <a:endParaRPr lang="sl-SI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800" b="1" dirty="0" err="1">
                          <a:effectLst/>
                          <a:latin typeface="Times New Roman"/>
                          <a:ea typeface="Times New Roman"/>
                        </a:rPr>
                        <a:t>Index</a:t>
                      </a:r>
                      <a:r>
                        <a:rPr lang="sl-SI" sz="1800" b="1" dirty="0">
                          <a:effectLst/>
                          <a:latin typeface="Times New Roman"/>
                          <a:ea typeface="Times New Roman"/>
                        </a:rPr>
                        <a:t> 13/12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38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sl-SI" sz="1800" b="0" dirty="0">
                          <a:effectLst/>
                          <a:latin typeface="Times New Roman"/>
                          <a:ea typeface="Times New Roman"/>
                        </a:rPr>
                        <a:t>Lek. Center</a:t>
                      </a:r>
                      <a:endParaRPr lang="sl-SI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205740" algn="r">
                        <a:spcAft>
                          <a:spcPts val="0"/>
                        </a:spcAft>
                      </a:pPr>
                      <a:r>
                        <a:rPr lang="sl-SI" sz="1800" b="0" dirty="0">
                          <a:effectLst/>
                          <a:latin typeface="Times New Roman"/>
                          <a:ea typeface="Times New Roman"/>
                        </a:rPr>
                        <a:t>207.002</a:t>
                      </a:r>
                      <a:endParaRPr lang="sl-SI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205740" algn="r">
                        <a:spcAft>
                          <a:spcPts val="0"/>
                        </a:spcAft>
                      </a:pPr>
                      <a:r>
                        <a:rPr lang="sl-SI" sz="1800" b="0">
                          <a:effectLst/>
                          <a:latin typeface="Times New Roman"/>
                          <a:ea typeface="Times New Roman"/>
                        </a:rPr>
                        <a:t>206.620</a:t>
                      </a:r>
                      <a:endParaRPr lang="sl-SI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l-SI" sz="1800" b="1">
                          <a:effectLst/>
                          <a:latin typeface="Times New Roman"/>
                          <a:ea typeface="Times New Roman"/>
                        </a:rPr>
                        <a:t>187.241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l-SI" sz="1800" b="0">
                          <a:effectLst/>
                          <a:latin typeface="Times New Roman"/>
                          <a:ea typeface="Times New Roman"/>
                        </a:rPr>
                        <a:t>99,81</a:t>
                      </a:r>
                      <a:endParaRPr lang="sl-SI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l-SI" sz="1800" b="1">
                          <a:effectLst/>
                          <a:latin typeface="Times New Roman"/>
                          <a:ea typeface="Times New Roman"/>
                        </a:rPr>
                        <a:t>90,62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38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sl-SI" sz="1800" b="0">
                          <a:effectLst/>
                          <a:latin typeface="Times New Roman"/>
                          <a:ea typeface="Times New Roman"/>
                        </a:rPr>
                        <a:t>Lek. Šoštanj</a:t>
                      </a:r>
                      <a:endParaRPr lang="sl-SI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205740" algn="r">
                        <a:spcAft>
                          <a:spcPts val="0"/>
                        </a:spcAft>
                      </a:pPr>
                      <a:r>
                        <a:rPr lang="sl-SI" sz="1800" b="0" dirty="0">
                          <a:effectLst/>
                          <a:latin typeface="Times New Roman"/>
                          <a:ea typeface="Times New Roman"/>
                        </a:rPr>
                        <a:t>61.250</a:t>
                      </a:r>
                      <a:endParaRPr lang="sl-SI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205740" algn="r">
                        <a:spcAft>
                          <a:spcPts val="0"/>
                        </a:spcAft>
                      </a:pPr>
                      <a:r>
                        <a:rPr lang="sl-SI" sz="1800" b="0">
                          <a:effectLst/>
                          <a:latin typeface="Times New Roman"/>
                          <a:ea typeface="Times New Roman"/>
                        </a:rPr>
                        <a:t>57.828</a:t>
                      </a:r>
                      <a:endParaRPr lang="sl-SI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l-SI" sz="1800" b="1">
                          <a:effectLst/>
                          <a:latin typeface="Times New Roman"/>
                          <a:ea typeface="Times New Roman"/>
                        </a:rPr>
                        <a:t>61.321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l-SI" sz="1800" b="0">
                          <a:effectLst/>
                          <a:latin typeface="Times New Roman"/>
                          <a:ea typeface="Times New Roman"/>
                        </a:rPr>
                        <a:t>94,41</a:t>
                      </a:r>
                      <a:endParaRPr lang="sl-SI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l-SI" sz="1800" b="1">
                          <a:effectLst/>
                          <a:latin typeface="Times New Roman"/>
                          <a:ea typeface="Times New Roman"/>
                        </a:rPr>
                        <a:t>106,04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38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sl-SI" sz="1800" b="0">
                          <a:effectLst/>
                          <a:latin typeface="Times New Roman"/>
                          <a:ea typeface="Times New Roman"/>
                        </a:rPr>
                        <a:t>Lek. Šmartno ob Paki</a:t>
                      </a:r>
                      <a:endParaRPr lang="sl-SI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205740" algn="r">
                        <a:spcAft>
                          <a:spcPts val="0"/>
                        </a:spcAft>
                      </a:pPr>
                      <a:r>
                        <a:rPr lang="sl-SI" sz="1800" b="0" dirty="0">
                          <a:effectLst/>
                          <a:latin typeface="Times New Roman"/>
                          <a:ea typeface="Times New Roman"/>
                        </a:rPr>
                        <a:t>23.599</a:t>
                      </a:r>
                      <a:endParaRPr lang="sl-SI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205740" algn="r">
                        <a:spcAft>
                          <a:spcPts val="0"/>
                        </a:spcAft>
                      </a:pPr>
                      <a:r>
                        <a:rPr lang="sl-SI" sz="1800" b="0">
                          <a:effectLst/>
                          <a:latin typeface="Times New Roman"/>
                          <a:ea typeface="Times New Roman"/>
                        </a:rPr>
                        <a:t>22.955</a:t>
                      </a:r>
                      <a:endParaRPr lang="sl-SI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l-SI" sz="1800" b="1">
                          <a:effectLst/>
                          <a:latin typeface="Times New Roman"/>
                          <a:ea typeface="Times New Roman"/>
                        </a:rPr>
                        <a:t>23.704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l-SI" sz="1800" b="0">
                          <a:effectLst/>
                          <a:latin typeface="Times New Roman"/>
                          <a:ea typeface="Times New Roman"/>
                        </a:rPr>
                        <a:t>97,27</a:t>
                      </a:r>
                      <a:endParaRPr lang="sl-SI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l-SI" sz="1800" b="1">
                          <a:effectLst/>
                          <a:latin typeface="Times New Roman"/>
                          <a:ea typeface="Times New Roman"/>
                        </a:rPr>
                        <a:t>103,26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38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sl-SI" sz="1800" b="0">
                          <a:effectLst/>
                          <a:latin typeface="Times New Roman"/>
                          <a:ea typeface="Times New Roman"/>
                        </a:rPr>
                        <a:t>Lek. Kersnikova</a:t>
                      </a:r>
                      <a:endParaRPr lang="sl-SI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205740" algn="r">
                        <a:spcAft>
                          <a:spcPts val="0"/>
                        </a:spcAft>
                      </a:pPr>
                      <a:r>
                        <a:rPr lang="sl-SI" sz="1800" b="0" dirty="0">
                          <a:effectLst/>
                          <a:latin typeface="Times New Roman"/>
                          <a:ea typeface="Times New Roman"/>
                        </a:rPr>
                        <a:t>35.197</a:t>
                      </a:r>
                      <a:endParaRPr lang="sl-SI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205740" algn="r">
                        <a:spcAft>
                          <a:spcPts val="0"/>
                        </a:spcAft>
                      </a:pPr>
                      <a:r>
                        <a:rPr lang="sl-SI" sz="1800" b="0">
                          <a:effectLst/>
                          <a:latin typeface="Times New Roman"/>
                          <a:ea typeface="Times New Roman"/>
                        </a:rPr>
                        <a:t>29.861</a:t>
                      </a:r>
                      <a:endParaRPr lang="sl-SI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l-SI" sz="1800" b="1">
                          <a:effectLst/>
                          <a:latin typeface="Times New Roman"/>
                          <a:ea typeface="Times New Roman"/>
                        </a:rPr>
                        <a:t>36.505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l-SI" sz="1800" b="0">
                          <a:effectLst/>
                          <a:latin typeface="Times New Roman"/>
                          <a:ea typeface="Times New Roman"/>
                        </a:rPr>
                        <a:t>84,83</a:t>
                      </a:r>
                      <a:endParaRPr lang="sl-SI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l-SI" sz="1800" b="1">
                          <a:effectLst/>
                          <a:latin typeface="Times New Roman"/>
                          <a:ea typeface="Times New Roman"/>
                        </a:rPr>
                        <a:t>122,24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38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sl-SI" sz="1800" b="0">
                          <a:effectLst/>
                          <a:latin typeface="Times New Roman"/>
                          <a:ea typeface="Times New Roman"/>
                        </a:rPr>
                        <a:t>Lek. Cankarjeva</a:t>
                      </a:r>
                      <a:endParaRPr lang="sl-SI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205740" algn="r">
                        <a:spcAft>
                          <a:spcPts val="0"/>
                        </a:spcAft>
                      </a:pPr>
                      <a:r>
                        <a:rPr lang="sl-SI" sz="1800" b="0" dirty="0">
                          <a:effectLst/>
                          <a:latin typeface="Times New Roman"/>
                          <a:ea typeface="Times New Roman"/>
                        </a:rPr>
                        <a:t>34.283</a:t>
                      </a:r>
                      <a:endParaRPr lang="sl-SI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205740" algn="r">
                        <a:spcAft>
                          <a:spcPts val="0"/>
                        </a:spcAft>
                      </a:pPr>
                      <a:r>
                        <a:rPr lang="sl-SI" sz="1800" b="0">
                          <a:effectLst/>
                          <a:latin typeface="Times New Roman"/>
                          <a:ea typeface="Times New Roman"/>
                        </a:rPr>
                        <a:t>35.235</a:t>
                      </a:r>
                      <a:endParaRPr lang="sl-SI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l-SI" sz="1800" b="1">
                          <a:effectLst/>
                          <a:latin typeface="Times New Roman"/>
                          <a:ea typeface="Times New Roman"/>
                        </a:rPr>
                        <a:t>50.258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l-SI" sz="1800" b="0">
                          <a:effectLst/>
                          <a:latin typeface="Times New Roman"/>
                          <a:ea typeface="Times New Roman"/>
                        </a:rPr>
                        <a:t>102,77</a:t>
                      </a:r>
                      <a:endParaRPr lang="sl-SI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l-SI" sz="1800" b="1">
                          <a:effectLst/>
                          <a:latin typeface="Times New Roman"/>
                          <a:ea typeface="Times New Roman"/>
                        </a:rPr>
                        <a:t>142,63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38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sl-SI" sz="1800" b="0">
                          <a:effectLst/>
                          <a:latin typeface="Times New Roman"/>
                          <a:ea typeface="Times New Roman"/>
                        </a:rPr>
                        <a:t>Lek. Trebuša</a:t>
                      </a:r>
                      <a:endParaRPr lang="sl-SI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205740" algn="r">
                        <a:spcAft>
                          <a:spcPts val="0"/>
                        </a:spcAft>
                      </a:pPr>
                      <a:r>
                        <a:rPr lang="sl-SI" sz="1800" b="0" dirty="0">
                          <a:effectLst/>
                          <a:latin typeface="Times New Roman"/>
                          <a:ea typeface="Times New Roman"/>
                        </a:rPr>
                        <a:t>26.981</a:t>
                      </a:r>
                      <a:endParaRPr lang="sl-SI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205740" algn="r">
                        <a:spcAft>
                          <a:spcPts val="0"/>
                        </a:spcAft>
                      </a:pPr>
                      <a:r>
                        <a:rPr lang="sl-SI" sz="1800" b="0" dirty="0">
                          <a:effectLst/>
                          <a:latin typeface="Times New Roman"/>
                          <a:ea typeface="Times New Roman"/>
                        </a:rPr>
                        <a:t>27.790</a:t>
                      </a:r>
                      <a:endParaRPr lang="sl-SI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l-SI" sz="1800" b="1">
                          <a:effectLst/>
                          <a:latin typeface="Times New Roman"/>
                          <a:ea typeface="Times New Roman"/>
                        </a:rPr>
                        <a:t>33.685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l-SI" sz="1800" b="0">
                          <a:effectLst/>
                          <a:latin typeface="Times New Roman"/>
                          <a:ea typeface="Times New Roman"/>
                        </a:rPr>
                        <a:t>102,99</a:t>
                      </a:r>
                      <a:endParaRPr lang="sl-SI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l-SI" sz="1800" b="1">
                          <a:effectLst/>
                          <a:latin typeface="Times New Roman"/>
                          <a:ea typeface="Times New Roman"/>
                        </a:rPr>
                        <a:t>121,21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38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sl-SI" sz="1800" b="0">
                          <a:effectLst/>
                          <a:latin typeface="Times New Roman"/>
                          <a:ea typeface="Times New Roman"/>
                        </a:rPr>
                        <a:t>Skupaj</a:t>
                      </a:r>
                      <a:endParaRPr lang="sl-SI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205740" algn="r">
                        <a:spcAft>
                          <a:spcPts val="0"/>
                        </a:spcAft>
                      </a:pPr>
                      <a:r>
                        <a:rPr lang="sl-SI" sz="1800" b="0" dirty="0">
                          <a:effectLst/>
                          <a:latin typeface="Times New Roman"/>
                          <a:ea typeface="Times New Roman"/>
                        </a:rPr>
                        <a:t>388.312</a:t>
                      </a:r>
                      <a:endParaRPr lang="sl-SI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205740" algn="r">
                        <a:spcAft>
                          <a:spcPts val="0"/>
                        </a:spcAft>
                      </a:pPr>
                      <a:r>
                        <a:rPr lang="sl-SI" sz="1800" b="0" dirty="0">
                          <a:effectLst/>
                          <a:latin typeface="Times New Roman"/>
                          <a:ea typeface="Times New Roman"/>
                        </a:rPr>
                        <a:t>380.289</a:t>
                      </a:r>
                      <a:endParaRPr lang="sl-SI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l-SI" sz="1800" b="1">
                          <a:effectLst/>
                          <a:latin typeface="Times New Roman"/>
                          <a:ea typeface="Times New Roman"/>
                        </a:rPr>
                        <a:t>392.715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l-SI" sz="1800" b="0">
                          <a:effectLst/>
                          <a:latin typeface="Times New Roman"/>
                          <a:ea typeface="Times New Roman"/>
                        </a:rPr>
                        <a:t>97,93</a:t>
                      </a:r>
                      <a:endParaRPr lang="sl-SI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l-SI" sz="1800" b="1" dirty="0">
                          <a:effectLst/>
                          <a:latin typeface="Times New Roman"/>
                          <a:ea typeface="Times New Roman"/>
                        </a:rPr>
                        <a:t>103,26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704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Struktura opravljenih storitev</a:t>
            </a:r>
            <a:endParaRPr lang="sl-SI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1268760"/>
            <a:ext cx="9974951" cy="5589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637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Realizacija neto prihodka</a:t>
            </a:r>
            <a:endParaRPr lang="sl-SI" dirty="0"/>
          </a:p>
        </p:txBody>
      </p:sp>
      <p:graphicFrame>
        <p:nvGraphicFramePr>
          <p:cNvPr id="8" name="Ograda vsebine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0530247"/>
              </p:ext>
            </p:extLst>
          </p:nvPr>
        </p:nvGraphicFramePr>
        <p:xfrm>
          <a:off x="395536" y="2059672"/>
          <a:ext cx="8424935" cy="417764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{72833802-FEF1-4C79-8D5D-14CF1EAF98D9}</a:tableStyleId>
              </a:tblPr>
              <a:tblGrid>
                <a:gridCol w="3158758"/>
                <a:gridCol w="2654639"/>
                <a:gridCol w="2611538"/>
              </a:tblGrid>
              <a:tr h="596806">
                <a:tc>
                  <a:txBody>
                    <a:bodyPr/>
                    <a:lstStyle/>
                    <a:p>
                      <a:pPr indent="-205105" algn="ctr">
                        <a:spcAft>
                          <a:spcPts val="0"/>
                        </a:spcAft>
                      </a:pPr>
                      <a:r>
                        <a:rPr lang="sl-SI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Lekarna</a:t>
                      </a:r>
                      <a:endParaRPr lang="sl-SI" sz="2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-226695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Leto 2012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indent="-226695" algn="ctr">
                        <a:spcAft>
                          <a:spcPts val="0"/>
                        </a:spcAft>
                      </a:pPr>
                      <a:r>
                        <a:rPr lang="sl-SI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Leto 2013</a:t>
                      </a:r>
                      <a:endParaRPr lang="sl-SI" sz="2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596806">
                <a:tc>
                  <a:txBody>
                    <a:bodyPr/>
                    <a:lstStyle/>
                    <a:p>
                      <a:pPr indent="-205105" algn="ctr">
                        <a:spcAft>
                          <a:spcPts val="0"/>
                        </a:spcAft>
                      </a:pPr>
                      <a:r>
                        <a:rPr lang="sl-SI" sz="2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Center</a:t>
                      </a:r>
                      <a:endParaRPr lang="sl-SI" sz="28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6695" algn="ctr" defTabSz="3413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51,55</a:t>
                      </a:r>
                      <a:endParaRPr lang="sl-SI" sz="2800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6695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60463" algn="l"/>
                        </a:tabLst>
                        <a:defRPr/>
                      </a:pPr>
                      <a:r>
                        <a:rPr lang="sl-SI" sz="2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45,45</a:t>
                      </a:r>
                      <a:endParaRPr lang="sl-SI" sz="2800" b="0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6806">
                <a:tc>
                  <a:txBody>
                    <a:bodyPr/>
                    <a:lstStyle/>
                    <a:p>
                      <a:pPr marL="0" marR="0" indent="-295275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2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Šoštanj</a:t>
                      </a:r>
                      <a:endParaRPr lang="sl-SI" sz="2800" b="0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0193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13,35</a:t>
                      </a:r>
                      <a:endParaRPr lang="sl-SI" sz="2800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6695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2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14,57</a:t>
                      </a:r>
                      <a:endParaRPr lang="sl-SI" sz="2800" b="0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6806">
                <a:tc>
                  <a:txBody>
                    <a:bodyPr/>
                    <a:lstStyle/>
                    <a:p>
                      <a:pPr marL="0" marR="0" indent="-295275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2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Cankarjeva</a:t>
                      </a:r>
                      <a:endParaRPr lang="sl-SI" sz="2800" b="0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0193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12,17</a:t>
                      </a:r>
                      <a:endParaRPr lang="sl-SI" sz="2800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6695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2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14,57</a:t>
                      </a:r>
                      <a:endParaRPr lang="sl-SI" sz="2800" b="0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6806">
                <a:tc>
                  <a:txBody>
                    <a:bodyPr/>
                    <a:lstStyle/>
                    <a:p>
                      <a:pPr indent="-295275" algn="ctr">
                        <a:spcAft>
                          <a:spcPts val="0"/>
                        </a:spcAft>
                      </a:pPr>
                      <a:r>
                        <a:rPr lang="sl-SI" sz="2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Trebuša</a:t>
                      </a:r>
                      <a:endParaRPr lang="sl-SI" sz="28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0193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9,89</a:t>
                      </a:r>
                      <a:endParaRPr lang="sl-SI" sz="2800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6695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2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11,10</a:t>
                      </a:r>
                      <a:endParaRPr lang="sl-SI" sz="2800" b="0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6806">
                <a:tc>
                  <a:txBody>
                    <a:bodyPr/>
                    <a:lstStyle/>
                    <a:p>
                      <a:pPr indent="-295275" algn="ctr">
                        <a:spcAft>
                          <a:spcPts val="0"/>
                        </a:spcAft>
                      </a:pPr>
                      <a:r>
                        <a:rPr lang="sl-SI" sz="2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Kersnikova</a:t>
                      </a:r>
                      <a:endParaRPr lang="sl-SI" sz="28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0193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7,57</a:t>
                      </a:r>
                      <a:endParaRPr lang="sl-SI" sz="2800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6695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60463" algn="l"/>
                        </a:tabLst>
                        <a:defRPr/>
                      </a:pPr>
                      <a:r>
                        <a:rPr lang="sl-SI" sz="2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8,93</a:t>
                      </a:r>
                      <a:endParaRPr lang="sl-SI" sz="2800" b="0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6806">
                <a:tc>
                  <a:txBody>
                    <a:bodyPr/>
                    <a:lstStyle/>
                    <a:p>
                      <a:pPr marL="0" marR="0" indent="-295275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2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Šmartno ob Paki</a:t>
                      </a:r>
                      <a:endParaRPr lang="sl-SI" sz="2800" b="0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19075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2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5,47</a:t>
                      </a:r>
                      <a:endParaRPr lang="sl-SI" sz="2800" b="0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226695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2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5,52</a:t>
                      </a:r>
                      <a:endParaRPr lang="sl-SI" sz="2800" b="0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595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Investicije v letu 2013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/>
              <a:t>p</a:t>
            </a:r>
            <a:r>
              <a:rPr lang="sl-SI" dirty="0" smtClean="0"/>
              <a:t>renova Lekarne Center Velenje</a:t>
            </a:r>
          </a:p>
          <a:p>
            <a:r>
              <a:rPr lang="sl-SI" dirty="0" smtClean="0"/>
              <a:t>računalniška in programska oprema</a:t>
            </a:r>
          </a:p>
          <a:p>
            <a:r>
              <a:rPr lang="sl-SI" dirty="0" smtClean="0"/>
              <a:t>sanacija kleti v Lek. Šoštanj</a:t>
            </a:r>
          </a:p>
          <a:p>
            <a:r>
              <a:rPr lang="sl-SI" dirty="0"/>
              <a:t>o</a:t>
            </a:r>
            <a:r>
              <a:rPr lang="sl-SI" dirty="0" smtClean="0"/>
              <a:t>bnova vhodnih vrat v Lek. Kersnikova</a:t>
            </a:r>
            <a:endParaRPr lang="sl-SI" dirty="0"/>
          </a:p>
          <a:p>
            <a:endParaRPr lang="sl-SI" dirty="0"/>
          </a:p>
          <a:p>
            <a:r>
              <a:rPr lang="sl-SI" dirty="0" smtClean="0"/>
              <a:t>Celotna vrednost investicij in inv. vzdrževanja – 243.555  EUR</a:t>
            </a:r>
          </a:p>
        </p:txBody>
      </p:sp>
    </p:spTree>
    <p:extLst>
      <p:ext uri="{BB962C8B-B14F-4D97-AF65-F5344CB8AC3E}">
        <p14:creationId xmlns:p14="http://schemas.microsoft.com/office/powerpoint/2010/main" val="2995367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Lekarna Center Velenje</a:t>
            </a:r>
            <a:endParaRPr lang="sl-SI" dirty="0"/>
          </a:p>
        </p:txBody>
      </p:sp>
      <p:pic>
        <p:nvPicPr>
          <p:cNvPr id="4" name="Ograda vsebine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78" b="-8178"/>
          <a:stretch/>
        </p:blipFill>
        <p:spPr>
          <a:xfrm>
            <a:off x="2195736" y="1772816"/>
            <a:ext cx="5112568" cy="5545759"/>
          </a:xfrm>
        </p:spPr>
      </p:pic>
    </p:spTree>
    <p:extLst>
      <p:ext uri="{BB962C8B-B14F-4D97-AF65-F5344CB8AC3E}">
        <p14:creationId xmlns:p14="http://schemas.microsoft.com/office/powerpoint/2010/main" val="97521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Lekarna Center Velenje</a:t>
            </a:r>
            <a:endParaRPr lang="sl-SI" dirty="0"/>
          </a:p>
        </p:txBody>
      </p:sp>
      <p:pic>
        <p:nvPicPr>
          <p:cNvPr id="5" name="Ograda vsebine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772816"/>
            <a:ext cx="6388993" cy="5085184"/>
          </a:xfrm>
        </p:spPr>
      </p:pic>
    </p:spTree>
    <p:extLst>
      <p:ext uri="{BB962C8B-B14F-4D97-AF65-F5344CB8AC3E}">
        <p14:creationId xmlns:p14="http://schemas.microsoft.com/office/powerpoint/2010/main" val="250237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001013022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ova 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LongProperties xmlns="http://schemas.microsoft.com/office/2006/metadata/longProperties"/>
</file>

<file path=customXml/itemProps1.xml><?xml version="1.0" encoding="utf-8"?>
<ds:datastoreItem xmlns:ds="http://schemas.openxmlformats.org/officeDocument/2006/customXml" ds:itemID="{34100278-64EC-435A-ABCF-4421C9BDDBB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CE762CF-2D39-4169-8F5C-3DB1FB278114}">
  <ds:schemaRefs>
    <ds:schemaRef ds:uri="http://schemas.microsoft.com/office/2006/metadata/long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TS001013022</Template>
  <TotalTime>911</TotalTime>
  <Words>305</Words>
  <Application>Microsoft Office PowerPoint</Application>
  <PresentationFormat>Diaprojekcija na zaslonu (4:3)</PresentationFormat>
  <Paragraphs>138</Paragraphs>
  <Slides>17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17</vt:i4>
      </vt:variant>
    </vt:vector>
  </HeadingPairs>
  <TitlesOfParts>
    <vt:vector size="18" baseType="lpstr">
      <vt:lpstr>TS001013022</vt:lpstr>
      <vt:lpstr>LEKARNA VELENJE LETNO POROČILO ZA LETO 2013</vt:lpstr>
      <vt:lpstr>Realizacija delovnega programa</vt:lpstr>
      <vt:lpstr>Storitve v breme ZZZS po letih</vt:lpstr>
      <vt:lpstr>Opravljene storitve po OE</vt:lpstr>
      <vt:lpstr>Struktura opravljenih storitev</vt:lpstr>
      <vt:lpstr>Realizacija neto prihodka</vt:lpstr>
      <vt:lpstr>Investicije v letu 2013</vt:lpstr>
      <vt:lpstr>Lekarna Center Velenje</vt:lpstr>
      <vt:lpstr>Lekarna Center Velenje</vt:lpstr>
      <vt:lpstr>Lekarna Center Velenje</vt:lpstr>
      <vt:lpstr>Lekarna Center Velenje</vt:lpstr>
      <vt:lpstr>Lekarna Center Velenje</vt:lpstr>
      <vt:lpstr>Lekarna Center Velenje</vt:lpstr>
      <vt:lpstr>Realizacija finančnega načrta</vt:lpstr>
      <vt:lpstr>Ostale aktivnosti</vt:lpstr>
      <vt:lpstr>Plan 2014</vt:lpstr>
      <vt:lpstr>PowerPointova predstavitev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Izobraževanje zaposlenih</dc:title>
  <dc:subject/>
  <dc:creator>Mikisoft</dc:creator>
  <cp:keywords/>
  <dc:description/>
  <cp:lastModifiedBy>INVENTURA-NB</cp:lastModifiedBy>
  <cp:revision>117</cp:revision>
  <dcterms:created xsi:type="dcterms:W3CDTF">2010-12-01T19:15:10Z</dcterms:created>
  <dcterms:modified xsi:type="dcterms:W3CDTF">2014-03-19T20:22:46Z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TC010130229990</vt:lpwstr>
  </property>
</Properties>
</file>