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ivzeti razdelek" id="{E2249339-EB64-482E-850F-2EC69D620E1C}">
          <p14:sldIdLst>
            <p14:sldId id="257"/>
            <p14:sldId id="258"/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8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ematski slog 2 – poudarek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Srednji slog 2 – poudarek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Temni slog 1 – poudarek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7FBA7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94" t="24838" b="19345"/>
          <a:stretch/>
        </p:blipFill>
        <p:spPr>
          <a:xfrm>
            <a:off x="8448210" y="476673"/>
            <a:ext cx="660294" cy="78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484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16978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0668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38425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0702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4278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98426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173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1560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0395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75319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E70F8-A774-4C47-9321-4271CE70C25E}" type="datetimeFigureOut">
              <a:rPr lang="sl-SI" smtClean="0"/>
              <a:t>10.3.2014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55395-549E-40CC-9BBA-E4F07BBA41D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1718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Autofit/>
          </a:bodyPr>
          <a:lstStyle/>
          <a:p>
            <a:r>
              <a:rPr lang="sl-SI" sz="4000" b="1" dirty="0"/>
              <a:t>POROČILO O DELU ODBORA ZA POMOČ OBČANKAM IN OBČANOM TER POROČILO O POSLOVANJU NA PODRAČUNU ZA DOBRODELNE NAMENE V LETU 2013</a:t>
            </a:r>
            <a:r>
              <a:rPr lang="sl-SI" sz="4000" dirty="0"/>
              <a:t/>
            </a:r>
            <a:br>
              <a:rPr lang="sl-SI" sz="4000" dirty="0"/>
            </a:br>
            <a:endParaRPr lang="sl-SI" sz="4000" dirty="0"/>
          </a:p>
        </p:txBody>
      </p:sp>
      <p:sp>
        <p:nvSpPr>
          <p:cNvPr id="4" name="Pravokotnik 3"/>
          <p:cNvSpPr/>
          <p:nvPr/>
        </p:nvSpPr>
        <p:spPr>
          <a:xfrm>
            <a:off x="3923928" y="4869160"/>
            <a:ext cx="48431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l-SI" sz="2200" b="1" dirty="0" smtClean="0"/>
              <a:t>Predsednik Odbora za pomoč občankam in občanom Mestne občine Velenje</a:t>
            </a:r>
          </a:p>
          <a:p>
            <a:pPr algn="r"/>
            <a:r>
              <a:rPr lang="sl-SI" sz="2200" b="1" dirty="0" smtClean="0"/>
              <a:t>DRAGO KOLAR</a:t>
            </a:r>
            <a:endParaRPr lang="sl-SI" sz="2200" b="1" dirty="0"/>
          </a:p>
        </p:txBody>
      </p:sp>
      <p:sp>
        <p:nvSpPr>
          <p:cNvPr id="5" name="Pravokotnik 4"/>
          <p:cNvSpPr/>
          <p:nvPr/>
        </p:nvSpPr>
        <p:spPr>
          <a:xfrm>
            <a:off x="1099542" y="5469325"/>
            <a:ext cx="131221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sl-SI" b="1" dirty="0"/>
              <a:t>Marec 2014</a:t>
            </a:r>
          </a:p>
        </p:txBody>
      </p:sp>
    </p:spTree>
    <p:extLst>
      <p:ext uri="{BB962C8B-B14F-4D97-AF65-F5344CB8AC3E}">
        <p14:creationId xmlns:p14="http://schemas.microsoft.com/office/powerpoint/2010/main" val="263170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Delovanje Odbora v letu 2013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sl-SI" sz="2400" dirty="0">
                <a:latin typeface="Arial" pitchFamily="34" charset="0"/>
                <a:cs typeface="Arial" pitchFamily="34" charset="0"/>
              </a:rPr>
              <a:t>Odbor </a:t>
            </a:r>
            <a:r>
              <a:rPr lang="sl-SI" sz="2400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je v letu 2013 zaradi finančnih in socialnih stisk občanov </a:t>
            </a:r>
            <a:r>
              <a:rPr lang="sl-SI" sz="2400" b="1" dirty="0">
                <a:latin typeface="Arial" pitchFamily="34" charset="0"/>
                <a:cs typeface="Arial" pitchFamily="34" charset="0"/>
              </a:rPr>
              <a:t>sestal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l-SI" sz="2400" b="1" dirty="0">
                <a:latin typeface="Arial" pitchFamily="34" charset="0"/>
                <a:cs typeface="Arial" pitchFamily="34" charset="0"/>
              </a:rPr>
              <a:t>šestkrat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. Zaradi nujnosti primerov so bile šestkrat izvedene tudi </a:t>
            </a:r>
            <a:r>
              <a:rPr lang="sl-SI" sz="2400" b="1" dirty="0">
                <a:latin typeface="Arial" pitchFamily="34" charset="0"/>
                <a:cs typeface="Arial" pitchFamily="34" charset="0"/>
              </a:rPr>
              <a:t>dopisne seje 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odbora, ki so potekale po telefonu. </a:t>
            </a:r>
            <a:endParaRPr lang="sl-SI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sl-SI" sz="2400" dirty="0" smtClean="0">
                <a:latin typeface="Arial" pitchFamily="34" charset="0"/>
                <a:cs typeface="Arial" pitchFamily="34" charset="0"/>
              </a:rPr>
              <a:t>Pomoči 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so </a:t>
            </a:r>
            <a:r>
              <a:rPr lang="sl-SI" sz="2400" dirty="0" smtClean="0">
                <a:latin typeface="Arial" pitchFamily="34" charset="0"/>
                <a:cs typeface="Arial" pitchFamily="34" charset="0"/>
              </a:rPr>
              <a:t>prejele </a:t>
            </a:r>
            <a:r>
              <a:rPr lang="sl-SI" sz="2400" b="1" dirty="0" smtClean="0">
                <a:latin typeface="Arial" pitchFamily="34" charset="0"/>
                <a:cs typeface="Arial" pitchFamily="34" charset="0"/>
              </a:rPr>
              <a:t>socialno ogrožene družine </a:t>
            </a:r>
            <a:r>
              <a:rPr lang="sl-SI" sz="2400" b="1" dirty="0">
                <a:latin typeface="Arial" pitchFamily="34" charset="0"/>
                <a:cs typeface="Arial" pitchFamily="34" charset="0"/>
              </a:rPr>
              <a:t>in </a:t>
            </a:r>
            <a:r>
              <a:rPr lang="sl-SI" sz="2400" b="1" dirty="0" smtClean="0">
                <a:latin typeface="Arial" pitchFamily="34" charset="0"/>
                <a:cs typeface="Arial" pitchFamily="34" charset="0"/>
              </a:rPr>
              <a:t>posamezniki 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za nakup osnovnih življenjskih potrebščin in hrane, za plačilo mesečnih položnic, za plačilo dolga za stanovanjske in komunalne storitve, za plačilo dodatnega zdravstvenega zavarovanja, za šolsko malico</a:t>
            </a:r>
            <a:endParaRPr lang="sl-SI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sl-SI" sz="2400" b="1" dirty="0" smtClean="0">
                <a:latin typeface="Arial" pitchFamily="34" charset="0"/>
                <a:cs typeface="Arial" pitchFamily="34" charset="0"/>
              </a:rPr>
              <a:t>Humanitarnim in drugim organizacijam </a:t>
            </a:r>
            <a:r>
              <a:rPr lang="sl-SI" sz="2400" dirty="0" smtClean="0">
                <a:latin typeface="Arial" pitchFamily="34" charset="0"/>
                <a:cs typeface="Arial" pitchFamily="34" charset="0"/>
              </a:rPr>
              <a:t>je bila dodeljena denarna pomoč za 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nakup urgentnega ultrazvoka</a:t>
            </a:r>
            <a:r>
              <a:rPr lang="sl-SI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za nakup šolskih potrebščin, za nakup prehrambnih paketov, za letovanje otrok v zdravstveni koloniji in za pomoč družinam z bolnimi otroki. </a:t>
            </a:r>
            <a:endParaRPr lang="sl-SI" sz="2400" dirty="0" smtClean="0">
              <a:latin typeface="Arial" pitchFamily="34" charset="0"/>
              <a:cs typeface="Arial" pitchFamily="34" charset="0"/>
            </a:endParaRPr>
          </a:p>
          <a:p>
            <a:endParaRPr lang="sl-SI" sz="2300" dirty="0"/>
          </a:p>
        </p:txBody>
      </p:sp>
    </p:spTree>
    <p:extLst>
      <p:ext uri="{BB962C8B-B14F-4D97-AF65-F5344CB8AC3E}">
        <p14:creationId xmlns:p14="http://schemas.microsoft.com/office/powerpoint/2010/main" val="24314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>
                <a:latin typeface="Arial" pitchFamily="34" charset="0"/>
                <a:cs typeface="Arial" pitchFamily="34" charset="0"/>
              </a:rPr>
              <a:t>PRIHODKI </a:t>
            </a:r>
            <a:r>
              <a:rPr lang="sl-SI" sz="2800" b="1" dirty="0">
                <a:latin typeface="Arial" pitchFamily="34" charset="0"/>
                <a:cs typeface="Arial" pitchFamily="34" charset="0"/>
              </a:rPr>
              <a:t>IN </a:t>
            </a:r>
            <a:r>
              <a:rPr lang="sl-SI" sz="2800" b="1" dirty="0" smtClean="0">
                <a:latin typeface="Arial" pitchFamily="34" charset="0"/>
                <a:cs typeface="Arial" pitchFamily="34" charset="0"/>
              </a:rPr>
              <a:t>ODHODKI </a:t>
            </a:r>
            <a:r>
              <a:rPr lang="sl-SI" sz="2800" b="1" dirty="0">
                <a:latin typeface="Arial" pitchFamily="34" charset="0"/>
                <a:cs typeface="Arial" pitchFamily="34" charset="0"/>
              </a:rPr>
              <a:t>NA PODRAČUNU ZA DOBRODELNE NAMENE</a:t>
            </a:r>
            <a:r>
              <a:rPr lang="sl-SI" sz="2800" b="1" dirty="0" smtClean="0">
                <a:latin typeface="Arial" pitchFamily="34" charset="0"/>
                <a:cs typeface="Arial" pitchFamily="34" charset="0"/>
              </a:rPr>
              <a:t>:</a:t>
            </a:r>
            <a:endParaRPr lang="sl-SI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grada vsebin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1352176"/>
              </p:ext>
            </p:extLst>
          </p:nvPr>
        </p:nvGraphicFramePr>
        <p:xfrm>
          <a:off x="755576" y="1556792"/>
          <a:ext cx="7704856" cy="1944217"/>
        </p:xfrm>
        <a:graphic>
          <a:graphicData uri="http://schemas.openxmlformats.org/drawingml/2006/table">
            <a:tbl>
              <a:tblPr firstRow="1" firstCol="1" bandRow="1">
                <a:tableStyleId>{AF606853-7671-496A-8E4F-DF71F8EC918B}</a:tableStyleId>
              </a:tblPr>
              <a:tblGrid>
                <a:gridCol w="5081959"/>
                <a:gridCol w="2622897"/>
              </a:tblGrid>
              <a:tr h="3858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</a:rPr>
                        <a:t>PRIHODKI                                                                                                                   </a:t>
                      </a:r>
                      <a:endParaRPr lang="sl-SI" sz="20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</a:rPr>
                        <a:t>V EUR</a:t>
                      </a:r>
                      <a:endParaRPr lang="sl-SI" sz="20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58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chemeClr val="tx1"/>
                          </a:solidFill>
                          <a:effectLst/>
                        </a:rPr>
                        <a:t>Prejete donacije pravnih oseb</a:t>
                      </a:r>
                      <a:endParaRPr lang="sl-SI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chemeClr val="tx1"/>
                          </a:solidFill>
                          <a:effectLst/>
                        </a:rPr>
                        <a:t>0,00 </a:t>
                      </a:r>
                      <a:endParaRPr lang="sl-SI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58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chemeClr val="tx1"/>
                          </a:solidFill>
                          <a:effectLst/>
                        </a:rPr>
                        <a:t>Prejete donacije fizičnih oseb</a:t>
                      </a:r>
                      <a:endParaRPr lang="sl-SI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chemeClr val="tx1"/>
                          </a:solidFill>
                          <a:effectLst/>
                        </a:rPr>
                        <a:t>0,00</a:t>
                      </a:r>
                      <a:endParaRPr lang="sl-SI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58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chemeClr val="tx1"/>
                          </a:solidFill>
                          <a:effectLst/>
                        </a:rPr>
                        <a:t>Prihodki od obresti</a:t>
                      </a:r>
                      <a:endParaRPr lang="sl-SI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chemeClr val="tx1"/>
                          </a:solidFill>
                          <a:effectLst/>
                        </a:rPr>
                        <a:t>543,82</a:t>
                      </a:r>
                      <a:endParaRPr lang="sl-SI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09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tx1"/>
                          </a:solidFill>
                          <a:effectLst/>
                        </a:rPr>
                        <a:t>Skupaj</a:t>
                      </a:r>
                      <a:endParaRPr lang="sl-SI" sz="20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tx1"/>
                          </a:solidFill>
                          <a:effectLst/>
                        </a:rPr>
                        <a:t>543,82</a:t>
                      </a:r>
                      <a:endParaRPr lang="sl-SI" sz="20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37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931207"/>
              </p:ext>
            </p:extLst>
          </p:nvPr>
        </p:nvGraphicFramePr>
        <p:xfrm>
          <a:off x="611560" y="764704"/>
          <a:ext cx="7704856" cy="4556760"/>
        </p:xfrm>
        <a:graphic>
          <a:graphicData uri="http://schemas.openxmlformats.org/drawingml/2006/table">
            <a:tbl>
              <a:tblPr firstRow="1" firstCol="1" bandRow="1">
                <a:tableStyleId>{AF606853-7671-496A-8E4F-DF71F8EC918B}</a:tableStyleId>
              </a:tblPr>
              <a:tblGrid>
                <a:gridCol w="5081959"/>
                <a:gridCol w="2622897"/>
              </a:tblGrid>
              <a:tr h="226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</a:rPr>
                        <a:t>ODHODKI</a:t>
                      </a:r>
                      <a:endParaRPr lang="sl-SI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000" dirty="0" smtClean="0">
                          <a:effectLst/>
                          <a:latin typeface="Calibri"/>
                          <a:cs typeface="Times New Roman"/>
                        </a:rPr>
                        <a:t>V EUR</a:t>
                      </a:r>
                      <a:endParaRPr lang="sl-SI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09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Območno združenje Rdečega križa Velenje: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- pomoč družini Šmigoc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- nakazilo za šolske potrebščine</a:t>
                      </a:r>
                      <a:endParaRPr lang="sl-SI" sz="20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ysClr val="windowText" lastClr="000000"/>
                          </a:solidFill>
                          <a:effectLst/>
                        </a:rPr>
                        <a:t>             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ysClr val="windowText" lastClr="000000"/>
                          </a:solidFill>
                          <a:effectLst/>
                        </a:rPr>
                        <a:t>915,00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ysClr val="windowText" lastClr="000000"/>
                          </a:solidFill>
                          <a:effectLst/>
                        </a:rPr>
                        <a:t>    3.000,00   </a:t>
                      </a:r>
                      <a:endParaRPr lang="sl-SI" sz="2000" b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Medobčinska zveza prijateljev mladine: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- letovanje otrok</a:t>
                      </a:r>
                      <a:endParaRPr lang="sl-SI" sz="20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 3.500,00   </a:t>
                      </a:r>
                      <a:endParaRPr lang="sl-SI" sz="20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Denarna pomoč za občane: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-  za hrano, za plačilo položnic</a:t>
                      </a:r>
                      <a:endParaRPr lang="sl-SI" sz="20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11.206,86</a:t>
                      </a:r>
                      <a:endParaRPr lang="sl-SI" sz="20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Zdravstveni dom Velenje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– za nakup urgentnega ultrazvoka (</a:t>
                      </a:r>
                      <a:r>
                        <a:rPr lang="sl-SI" sz="2000" b="0" dirty="0" err="1">
                          <a:solidFill>
                            <a:sysClr val="windowText" lastClr="000000"/>
                          </a:solidFill>
                          <a:effectLst/>
                        </a:rPr>
                        <a:t>prenakazilo</a:t>
                      </a: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 sredstev prejetih 18.12.2012 od Knjižnice Velenje-Bolero)</a:t>
                      </a:r>
                      <a:endParaRPr lang="sl-SI" sz="20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ysClr val="windowText" lastClr="000000"/>
                          </a:solidFill>
                          <a:effectLst/>
                        </a:rPr>
                        <a:t>8.664,00   </a:t>
                      </a:r>
                      <a:endParaRPr lang="sl-SI" sz="20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Skupaj</a:t>
                      </a:r>
                      <a:endParaRPr lang="sl-SI" sz="2000" b="1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27.285,86   </a:t>
                      </a:r>
                      <a:endParaRPr lang="sl-SI" sz="2000" b="1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66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419046"/>
              </p:ext>
            </p:extLst>
          </p:nvPr>
        </p:nvGraphicFramePr>
        <p:xfrm>
          <a:off x="899592" y="692696"/>
          <a:ext cx="6768752" cy="1656184"/>
        </p:xfrm>
        <a:graphic>
          <a:graphicData uri="http://schemas.openxmlformats.org/drawingml/2006/table">
            <a:tbl>
              <a:tblPr firstRow="1" firstCol="1" bandRow="1">
                <a:tableStyleId>{AF606853-7671-496A-8E4F-DF71F8EC918B}</a:tableStyleId>
              </a:tblPr>
              <a:tblGrid>
                <a:gridCol w="4464525"/>
                <a:gridCol w="2304227"/>
              </a:tblGrid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>
                          <a:effectLst/>
                        </a:rPr>
                        <a:t>Stanje 1. 1. 2013</a:t>
                      </a:r>
                      <a:endParaRPr lang="sl-SI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>
                          <a:effectLst/>
                        </a:rPr>
                        <a:t>                56.336,22   </a:t>
                      </a:r>
                      <a:endParaRPr lang="sl-SI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tx1"/>
                          </a:solidFill>
                          <a:effectLst/>
                        </a:rPr>
                        <a:t>Prihodki</a:t>
                      </a:r>
                      <a:endParaRPr lang="sl-SI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>
                          <a:solidFill>
                            <a:schemeClr val="tx1"/>
                          </a:solidFill>
                          <a:effectLst/>
                        </a:rPr>
                        <a:t>543,82   </a:t>
                      </a:r>
                      <a:endParaRPr lang="sl-SI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tx1"/>
                          </a:solidFill>
                          <a:effectLst/>
                        </a:rPr>
                        <a:t>Odhodki</a:t>
                      </a:r>
                      <a:endParaRPr lang="sl-SI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tx1"/>
                          </a:solidFill>
                          <a:effectLst/>
                        </a:rPr>
                        <a:t>                27.285,86   </a:t>
                      </a:r>
                      <a:endParaRPr lang="sl-SI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tx1"/>
                          </a:solidFill>
                          <a:effectLst/>
                        </a:rPr>
                        <a:t>Stanje 31. 12. 2013</a:t>
                      </a:r>
                      <a:endParaRPr lang="sl-SI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>
                          <a:solidFill>
                            <a:schemeClr val="tx1"/>
                          </a:solidFill>
                          <a:effectLst/>
                        </a:rPr>
                        <a:t>                29.594,18   </a:t>
                      </a:r>
                      <a:endParaRPr lang="sl-SI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ravokotnik 4"/>
          <p:cNvSpPr/>
          <p:nvPr/>
        </p:nvSpPr>
        <p:spPr>
          <a:xfrm>
            <a:off x="899592" y="3068960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2400" dirty="0" smtClean="0">
                <a:latin typeface="Arial" pitchFamily="34" charset="0"/>
                <a:cs typeface="Arial" pitchFamily="34" charset="0"/>
              </a:rPr>
              <a:t>Poročilo 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za leto 2013 kaže na to, da bo potrebno v letu 2014 pridobiti sredstva </a:t>
            </a:r>
            <a:r>
              <a:rPr lang="sl-SI" sz="2400" b="1" dirty="0">
                <a:latin typeface="Arial" pitchFamily="34" charset="0"/>
                <a:cs typeface="Arial" pitchFamily="34" charset="0"/>
              </a:rPr>
              <a:t>s strani donacij fizičnih in pravnih oseb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, saj je na podračunu za dobrodelne namene </a:t>
            </a:r>
            <a:r>
              <a:rPr lang="sl-SI" sz="2400" dirty="0" smtClean="0">
                <a:latin typeface="Arial" pitchFamily="34" charset="0"/>
                <a:cs typeface="Arial" pitchFamily="34" charset="0"/>
              </a:rPr>
              <a:t>skoraj za 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polovico manj sredstev kot pred letom dni. </a:t>
            </a:r>
            <a:endParaRPr lang="sl-SI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sl-SI" sz="2400" dirty="0" smtClean="0">
                <a:latin typeface="Arial" pitchFamily="34" charset="0"/>
                <a:cs typeface="Arial" pitchFamily="34" charset="0"/>
              </a:rPr>
              <a:t>Če </a:t>
            </a:r>
            <a:r>
              <a:rPr lang="sl-SI" sz="2400" dirty="0">
                <a:latin typeface="Arial" pitchFamily="34" charset="0"/>
                <a:cs typeface="Arial" pitchFamily="34" charset="0"/>
              </a:rPr>
              <a:t>v letu 2014 ne bomo pridobili donatorskih sredstev, se lahko zgodi, da bodo vsa sredstva na podračunu za dobrodelne namene pošla.</a:t>
            </a:r>
          </a:p>
        </p:txBody>
      </p:sp>
    </p:spTree>
    <p:extLst>
      <p:ext uri="{BB962C8B-B14F-4D97-AF65-F5344CB8AC3E}">
        <p14:creationId xmlns:p14="http://schemas.microsoft.com/office/powerpoint/2010/main" val="11834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l-SI" b="1" dirty="0" smtClean="0">
                <a:latin typeface="Arial" pitchFamily="34" charset="0"/>
                <a:cs typeface="Arial" pitchFamily="34" charset="0"/>
              </a:rPr>
              <a:t>HVALA ZA VAŠO POZORNOST!</a:t>
            </a:r>
            <a:endParaRPr lang="sl-SI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85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7FBA7">
            <a:alpha val="43137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20</TotalTime>
  <Words>339</Words>
  <Application>Microsoft Office PowerPoint</Application>
  <PresentationFormat>Diaprojekcija na zaslonu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6</vt:i4>
      </vt:variant>
    </vt:vector>
  </HeadingPairs>
  <TitlesOfParts>
    <vt:vector size="7" baseType="lpstr">
      <vt:lpstr>Tema1</vt:lpstr>
      <vt:lpstr>POROČILO O DELU ODBORA ZA POMOČ OBČANKAM IN OBČANOM TER POROČILO O POSLOVANJU NA PODRAČUNU ZA DOBRODELNE NAMENE V LETU 2013 </vt:lpstr>
      <vt:lpstr>Delovanje Odbora v letu 2013</vt:lpstr>
      <vt:lpstr>PRIHODKI IN ODHODKI NA PODRAČUNU ZA DOBRODELNE NAMENE:</vt:lpstr>
      <vt:lpstr>PowerPointova predstavitev</vt:lpstr>
      <vt:lpstr>PowerPointova predstavitev</vt:lpstr>
      <vt:lpstr>HVALA ZA VAŠO POZORNOST!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POROČILO O DELU ODBORA ZA POMOČ OBČANKAM IN OBČANOM TER POROČILO O POSLOVANJU NA PODRAČUNU ZA DOBRODELNE NAMENE V LETU 2013</dc:title>
  <dc:creator>Remic Novak Katja</dc:creator>
  <cp:lastModifiedBy>Remic Novak Katja</cp:lastModifiedBy>
  <cp:revision>4</cp:revision>
  <dcterms:created xsi:type="dcterms:W3CDTF">2014-03-07T12:23:21Z</dcterms:created>
  <dcterms:modified xsi:type="dcterms:W3CDTF">2014-03-10T06:46:07Z</dcterms:modified>
</cp:coreProperties>
</file>