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0" r:id="rId1"/>
  </p:sldMasterIdLst>
  <p:notesMasterIdLst>
    <p:notesMasterId r:id="rId19"/>
  </p:notesMasterIdLst>
  <p:sldIdLst>
    <p:sldId id="256" r:id="rId2"/>
    <p:sldId id="257" r:id="rId3"/>
    <p:sldId id="258" r:id="rId4"/>
    <p:sldId id="259" r:id="rId5"/>
    <p:sldId id="260" r:id="rId6"/>
    <p:sldId id="261" r:id="rId7"/>
    <p:sldId id="262" r:id="rId8"/>
    <p:sldId id="263" r:id="rId9"/>
    <p:sldId id="264" r:id="rId10"/>
    <p:sldId id="265" r:id="rId11"/>
    <p:sldId id="266" r:id="rId12"/>
    <p:sldId id="271" r:id="rId13"/>
    <p:sldId id="272" r:id="rId14"/>
    <p:sldId id="267" r:id="rId15"/>
    <p:sldId id="268" r:id="rId16"/>
    <p:sldId id="269" r:id="rId17"/>
    <p:sldId id="270" r:id="rId18"/>
  </p:sldIdLst>
  <p:sldSz cx="9144000" cy="6858000" type="screen4x3"/>
  <p:notesSz cx="6858000" cy="9144000"/>
  <p:defaultTextStyle>
    <a:defPPr>
      <a:defRPr lang="sl-S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91" d="100"/>
          <a:sy n="91" d="100"/>
        </p:scale>
        <p:origin x="-1210" y="1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Ograda glav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sl-SI"/>
          </a:p>
        </p:txBody>
      </p:sp>
      <p:sp>
        <p:nvSpPr>
          <p:cNvPr id="3" name="Ograda datum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73EC133-C720-416F-95A4-71F5322E7143}" type="datetimeFigureOut">
              <a:rPr lang="sl-SI" smtClean="0"/>
              <a:t>19.3.2014</a:t>
            </a:fld>
            <a:endParaRPr lang="sl-SI"/>
          </a:p>
        </p:txBody>
      </p:sp>
      <p:sp>
        <p:nvSpPr>
          <p:cNvPr id="4" name="Ograda stranske slike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sl-SI"/>
          </a:p>
        </p:txBody>
      </p:sp>
      <p:sp>
        <p:nvSpPr>
          <p:cNvPr id="5" name="Ograda opomb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sl-SI" smtClean="0"/>
              <a:t>Uredite sloge besedila matrice</a:t>
            </a:r>
          </a:p>
          <a:p>
            <a:pPr lvl="1"/>
            <a:r>
              <a:rPr lang="sl-SI" smtClean="0"/>
              <a:t>Druga raven</a:t>
            </a:r>
          </a:p>
          <a:p>
            <a:pPr lvl="2"/>
            <a:r>
              <a:rPr lang="sl-SI" smtClean="0"/>
              <a:t>Tretja raven</a:t>
            </a:r>
          </a:p>
          <a:p>
            <a:pPr lvl="3"/>
            <a:r>
              <a:rPr lang="sl-SI" smtClean="0"/>
              <a:t>Četrta raven</a:t>
            </a:r>
          </a:p>
          <a:p>
            <a:pPr lvl="4"/>
            <a:r>
              <a:rPr lang="sl-SI" smtClean="0"/>
              <a:t>Peta raven</a:t>
            </a:r>
            <a:endParaRPr lang="sl-SI"/>
          </a:p>
        </p:txBody>
      </p:sp>
      <p:sp>
        <p:nvSpPr>
          <p:cNvPr id="6" name="Ograda no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sl-SI"/>
          </a:p>
        </p:txBody>
      </p:sp>
      <p:sp>
        <p:nvSpPr>
          <p:cNvPr id="7" name="Ograda številke diapoz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AD2A759-CF09-46A4-83D5-2E4609D1F228}" type="slidenum">
              <a:rPr lang="sl-SI" smtClean="0"/>
              <a:t>‹#›</a:t>
            </a:fld>
            <a:endParaRPr lang="sl-SI"/>
          </a:p>
        </p:txBody>
      </p:sp>
    </p:spTree>
    <p:extLst>
      <p:ext uri="{BB962C8B-B14F-4D97-AF65-F5344CB8AC3E}">
        <p14:creationId xmlns:p14="http://schemas.microsoft.com/office/powerpoint/2010/main" val="41448996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grada stranske slike 1"/>
          <p:cNvSpPr>
            <a:spLocks noGrp="1" noRot="1" noChangeAspect="1"/>
          </p:cNvSpPr>
          <p:nvPr>
            <p:ph type="sldImg"/>
          </p:nvPr>
        </p:nvSpPr>
        <p:spPr/>
      </p:sp>
      <p:sp>
        <p:nvSpPr>
          <p:cNvPr id="3" name="Ograda opomb 2"/>
          <p:cNvSpPr>
            <a:spLocks noGrp="1"/>
          </p:cNvSpPr>
          <p:nvPr>
            <p:ph type="body" idx="1"/>
          </p:nvPr>
        </p:nvSpPr>
        <p:spPr/>
        <p:txBody>
          <a:bodyPr/>
          <a:lstStyle/>
          <a:p>
            <a:endParaRPr lang="sl-SI" dirty="0"/>
          </a:p>
        </p:txBody>
      </p:sp>
      <p:sp>
        <p:nvSpPr>
          <p:cNvPr id="4" name="Ograda številke diapozitiva 3"/>
          <p:cNvSpPr>
            <a:spLocks noGrp="1"/>
          </p:cNvSpPr>
          <p:nvPr>
            <p:ph type="sldNum" sz="quarter" idx="10"/>
          </p:nvPr>
        </p:nvSpPr>
        <p:spPr/>
        <p:txBody>
          <a:bodyPr/>
          <a:lstStyle/>
          <a:p>
            <a:fld id="{6AD2A759-CF09-46A4-83D5-2E4609D1F228}" type="slidenum">
              <a:rPr lang="sl-SI" smtClean="0"/>
              <a:t>1</a:t>
            </a:fld>
            <a:endParaRPr lang="sl-SI"/>
          </a:p>
        </p:txBody>
      </p:sp>
    </p:spTree>
    <p:extLst>
      <p:ext uri="{BB962C8B-B14F-4D97-AF65-F5344CB8AC3E}">
        <p14:creationId xmlns:p14="http://schemas.microsoft.com/office/powerpoint/2010/main" val="4165893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Naslovni diapozitiv">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sl-SI" smtClean="0"/>
              <a:t>Uredite slog naslova matrice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l-SI" smtClean="0"/>
              <a:t>Uredite slog podnaslova matrice</a:t>
            </a:r>
            <a:endParaRPr lang="en-US" dirty="0"/>
          </a:p>
        </p:txBody>
      </p:sp>
      <p:sp>
        <p:nvSpPr>
          <p:cNvPr id="4" name="Date Placeholder 3"/>
          <p:cNvSpPr>
            <a:spLocks noGrp="1"/>
          </p:cNvSpPr>
          <p:nvPr>
            <p:ph type="dt" sz="half" idx="10"/>
          </p:nvPr>
        </p:nvSpPr>
        <p:spPr/>
        <p:txBody>
          <a:bodyPr/>
          <a:lstStyle/>
          <a:p>
            <a:fld id="{D8AFDCB8-9C9B-452D-91E2-4A0CF663D411}" type="datetimeFigureOut">
              <a:rPr lang="sl-SI" smtClean="0"/>
              <a:t>19.3.2014</a:t>
            </a:fld>
            <a:endParaRPr lang="sl-SI"/>
          </a:p>
        </p:txBody>
      </p:sp>
      <p:sp>
        <p:nvSpPr>
          <p:cNvPr id="5" name="Footer Placeholder 4"/>
          <p:cNvSpPr>
            <a:spLocks noGrp="1"/>
          </p:cNvSpPr>
          <p:nvPr>
            <p:ph type="ftr" sz="quarter" idx="11"/>
          </p:nvPr>
        </p:nvSpPr>
        <p:spPr/>
        <p:txBody>
          <a:bodyPr/>
          <a:lstStyle/>
          <a:p>
            <a:endParaRPr lang="sl-SI"/>
          </a:p>
        </p:txBody>
      </p:sp>
      <p:sp>
        <p:nvSpPr>
          <p:cNvPr id="6" name="Slide Number Placeholder 5"/>
          <p:cNvSpPr>
            <a:spLocks noGrp="1"/>
          </p:cNvSpPr>
          <p:nvPr>
            <p:ph type="sldNum" sz="quarter" idx="12"/>
          </p:nvPr>
        </p:nvSpPr>
        <p:spPr/>
        <p:txBody>
          <a:bodyPr/>
          <a:lstStyle/>
          <a:p>
            <a:fld id="{0FD80CAB-A660-40C7-837C-F61E6F34B2DE}" type="slidenum">
              <a:rPr lang="sl-SI" smtClean="0"/>
              <a:t>‹#›</a:t>
            </a:fld>
            <a:endParaRPr lang="sl-SI"/>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slov in navpično besedi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l-SI" smtClean="0"/>
              <a:t>Uredite slog naslova matrice</a:t>
            </a:r>
            <a:endParaRPr lang="en-US"/>
          </a:p>
        </p:txBody>
      </p:sp>
      <p:sp>
        <p:nvSpPr>
          <p:cNvPr id="3" name="Vertical Text Placeholder 2"/>
          <p:cNvSpPr>
            <a:spLocks noGrp="1"/>
          </p:cNvSpPr>
          <p:nvPr>
            <p:ph type="body" orient="vert" idx="1"/>
          </p:nvPr>
        </p:nvSpPr>
        <p:spPr/>
        <p:txBody>
          <a:bodyPr vert="eaVert"/>
          <a:lstStyle/>
          <a:p>
            <a:pPr lvl="0"/>
            <a:r>
              <a:rPr lang="sl-SI" smtClean="0"/>
              <a:t>Uredite sloge besedila matrice</a:t>
            </a:r>
          </a:p>
          <a:p>
            <a:pPr lvl="1"/>
            <a:r>
              <a:rPr lang="sl-SI" smtClean="0"/>
              <a:t>Druga raven</a:t>
            </a:r>
          </a:p>
          <a:p>
            <a:pPr lvl="2"/>
            <a:r>
              <a:rPr lang="sl-SI" smtClean="0"/>
              <a:t>Tretja raven</a:t>
            </a:r>
          </a:p>
          <a:p>
            <a:pPr lvl="3"/>
            <a:r>
              <a:rPr lang="sl-SI" smtClean="0"/>
              <a:t>Četrta raven</a:t>
            </a:r>
          </a:p>
          <a:p>
            <a:pPr lvl="4"/>
            <a:r>
              <a:rPr lang="sl-SI" smtClean="0"/>
              <a:t>Peta raven</a:t>
            </a:r>
            <a:endParaRPr lang="en-US"/>
          </a:p>
        </p:txBody>
      </p:sp>
      <p:sp>
        <p:nvSpPr>
          <p:cNvPr id="4" name="Date Placeholder 3"/>
          <p:cNvSpPr>
            <a:spLocks noGrp="1"/>
          </p:cNvSpPr>
          <p:nvPr>
            <p:ph type="dt" sz="half" idx="10"/>
          </p:nvPr>
        </p:nvSpPr>
        <p:spPr/>
        <p:txBody>
          <a:bodyPr/>
          <a:lstStyle/>
          <a:p>
            <a:fld id="{D8AFDCB8-9C9B-452D-91E2-4A0CF663D411}" type="datetimeFigureOut">
              <a:rPr lang="sl-SI" smtClean="0"/>
              <a:t>19.3.2014</a:t>
            </a:fld>
            <a:endParaRPr lang="sl-SI"/>
          </a:p>
        </p:txBody>
      </p:sp>
      <p:sp>
        <p:nvSpPr>
          <p:cNvPr id="5" name="Footer Placeholder 4"/>
          <p:cNvSpPr>
            <a:spLocks noGrp="1"/>
          </p:cNvSpPr>
          <p:nvPr>
            <p:ph type="ftr" sz="quarter" idx="11"/>
          </p:nvPr>
        </p:nvSpPr>
        <p:spPr/>
        <p:txBody>
          <a:bodyPr/>
          <a:lstStyle/>
          <a:p>
            <a:endParaRPr lang="sl-SI"/>
          </a:p>
        </p:txBody>
      </p:sp>
      <p:sp>
        <p:nvSpPr>
          <p:cNvPr id="6" name="Slide Number Placeholder 5"/>
          <p:cNvSpPr>
            <a:spLocks noGrp="1"/>
          </p:cNvSpPr>
          <p:nvPr>
            <p:ph type="sldNum" sz="quarter" idx="12"/>
          </p:nvPr>
        </p:nvSpPr>
        <p:spPr/>
        <p:txBody>
          <a:bodyPr/>
          <a:lstStyle/>
          <a:p>
            <a:fld id="{0FD80CAB-A660-40C7-837C-F61E6F34B2DE}" type="slidenum">
              <a:rPr lang="sl-SI" smtClean="0"/>
              <a:t>‹#›</a:t>
            </a:fld>
            <a:endParaRPr lang="sl-SI"/>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Navpični naslov in besedil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sl-SI" smtClean="0"/>
              <a:t>Uredite slog naslova matrice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sl-SI" smtClean="0"/>
              <a:t>Uredite sloge besedila matrice</a:t>
            </a:r>
          </a:p>
          <a:p>
            <a:pPr lvl="1"/>
            <a:r>
              <a:rPr lang="sl-SI" smtClean="0"/>
              <a:t>Druga raven</a:t>
            </a:r>
          </a:p>
          <a:p>
            <a:pPr lvl="2"/>
            <a:r>
              <a:rPr lang="sl-SI" smtClean="0"/>
              <a:t>Tretja raven</a:t>
            </a:r>
          </a:p>
          <a:p>
            <a:pPr lvl="3"/>
            <a:r>
              <a:rPr lang="sl-SI" smtClean="0"/>
              <a:t>Četrta raven</a:t>
            </a:r>
          </a:p>
          <a:p>
            <a:pPr lvl="4"/>
            <a:r>
              <a:rPr lang="sl-SI" smtClean="0"/>
              <a:t>Peta raven</a:t>
            </a:r>
            <a:endParaRPr lang="en-US"/>
          </a:p>
        </p:txBody>
      </p:sp>
      <p:sp>
        <p:nvSpPr>
          <p:cNvPr id="4" name="Date Placeholder 3"/>
          <p:cNvSpPr>
            <a:spLocks noGrp="1"/>
          </p:cNvSpPr>
          <p:nvPr>
            <p:ph type="dt" sz="half" idx="10"/>
          </p:nvPr>
        </p:nvSpPr>
        <p:spPr/>
        <p:txBody>
          <a:bodyPr/>
          <a:lstStyle/>
          <a:p>
            <a:fld id="{D8AFDCB8-9C9B-452D-91E2-4A0CF663D411}" type="datetimeFigureOut">
              <a:rPr lang="sl-SI" smtClean="0"/>
              <a:t>19.3.2014</a:t>
            </a:fld>
            <a:endParaRPr lang="sl-SI"/>
          </a:p>
        </p:txBody>
      </p:sp>
      <p:sp>
        <p:nvSpPr>
          <p:cNvPr id="5" name="Footer Placeholder 4"/>
          <p:cNvSpPr>
            <a:spLocks noGrp="1"/>
          </p:cNvSpPr>
          <p:nvPr>
            <p:ph type="ftr" sz="quarter" idx="11"/>
          </p:nvPr>
        </p:nvSpPr>
        <p:spPr/>
        <p:txBody>
          <a:bodyPr/>
          <a:lstStyle/>
          <a:p>
            <a:endParaRPr lang="sl-SI"/>
          </a:p>
        </p:txBody>
      </p:sp>
      <p:sp>
        <p:nvSpPr>
          <p:cNvPr id="6" name="Slide Number Placeholder 5"/>
          <p:cNvSpPr>
            <a:spLocks noGrp="1"/>
          </p:cNvSpPr>
          <p:nvPr>
            <p:ph type="sldNum" sz="quarter" idx="12"/>
          </p:nvPr>
        </p:nvSpPr>
        <p:spPr/>
        <p:txBody>
          <a:bodyPr/>
          <a:lstStyle/>
          <a:p>
            <a:fld id="{0FD80CAB-A660-40C7-837C-F61E6F34B2DE}" type="slidenum">
              <a:rPr lang="sl-SI" smtClean="0"/>
              <a:t>‹#›</a:t>
            </a:fld>
            <a:endParaRPr lang="sl-SI"/>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slov in vsebin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l-SI" smtClean="0"/>
              <a:t>Uredite slog naslova matrice</a:t>
            </a:r>
            <a:endParaRPr lang="en-US"/>
          </a:p>
        </p:txBody>
      </p:sp>
      <p:sp>
        <p:nvSpPr>
          <p:cNvPr id="3" name="Content Placeholder 2"/>
          <p:cNvSpPr>
            <a:spLocks noGrp="1"/>
          </p:cNvSpPr>
          <p:nvPr>
            <p:ph idx="1"/>
          </p:nvPr>
        </p:nvSpPr>
        <p:spPr/>
        <p:txBody>
          <a:bodyPr/>
          <a:lstStyle/>
          <a:p>
            <a:pPr lvl="0"/>
            <a:r>
              <a:rPr lang="sl-SI" smtClean="0"/>
              <a:t>Uredite sloge besedila matrice</a:t>
            </a:r>
          </a:p>
          <a:p>
            <a:pPr lvl="1"/>
            <a:r>
              <a:rPr lang="sl-SI" smtClean="0"/>
              <a:t>Druga raven</a:t>
            </a:r>
          </a:p>
          <a:p>
            <a:pPr lvl="2"/>
            <a:r>
              <a:rPr lang="sl-SI" smtClean="0"/>
              <a:t>Tretja raven</a:t>
            </a:r>
          </a:p>
          <a:p>
            <a:pPr lvl="3"/>
            <a:r>
              <a:rPr lang="sl-SI" smtClean="0"/>
              <a:t>Četrta raven</a:t>
            </a:r>
          </a:p>
          <a:p>
            <a:pPr lvl="4"/>
            <a:r>
              <a:rPr lang="sl-SI" smtClean="0"/>
              <a:t>Peta raven</a:t>
            </a:r>
            <a:endParaRPr lang="en-US"/>
          </a:p>
        </p:txBody>
      </p:sp>
      <p:sp>
        <p:nvSpPr>
          <p:cNvPr id="4" name="Date Placeholder 3"/>
          <p:cNvSpPr>
            <a:spLocks noGrp="1"/>
          </p:cNvSpPr>
          <p:nvPr>
            <p:ph type="dt" sz="half" idx="10"/>
          </p:nvPr>
        </p:nvSpPr>
        <p:spPr/>
        <p:txBody>
          <a:bodyPr/>
          <a:lstStyle/>
          <a:p>
            <a:fld id="{D8AFDCB8-9C9B-452D-91E2-4A0CF663D411}" type="datetimeFigureOut">
              <a:rPr lang="sl-SI" smtClean="0"/>
              <a:t>19.3.2014</a:t>
            </a:fld>
            <a:endParaRPr lang="sl-SI"/>
          </a:p>
        </p:txBody>
      </p:sp>
      <p:sp>
        <p:nvSpPr>
          <p:cNvPr id="5" name="Footer Placeholder 4"/>
          <p:cNvSpPr>
            <a:spLocks noGrp="1"/>
          </p:cNvSpPr>
          <p:nvPr>
            <p:ph type="ftr" sz="quarter" idx="11"/>
          </p:nvPr>
        </p:nvSpPr>
        <p:spPr/>
        <p:txBody>
          <a:bodyPr/>
          <a:lstStyle/>
          <a:p>
            <a:endParaRPr lang="sl-SI"/>
          </a:p>
        </p:txBody>
      </p:sp>
      <p:sp>
        <p:nvSpPr>
          <p:cNvPr id="6" name="Slide Number Placeholder 5"/>
          <p:cNvSpPr>
            <a:spLocks noGrp="1"/>
          </p:cNvSpPr>
          <p:nvPr>
            <p:ph type="sldNum" sz="quarter" idx="12"/>
          </p:nvPr>
        </p:nvSpPr>
        <p:spPr/>
        <p:txBody>
          <a:bodyPr/>
          <a:lstStyle/>
          <a:p>
            <a:fld id="{0FD80CAB-A660-40C7-837C-F61E6F34B2DE}" type="slidenum">
              <a:rPr lang="sl-SI" smtClean="0"/>
              <a:t>‹#›</a:t>
            </a:fld>
            <a:endParaRPr lang="sl-SI"/>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Glava odseka">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sl-SI" smtClean="0"/>
              <a:t>Uredite slog naslova matrice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l-SI" smtClean="0"/>
              <a:t>Uredite sloge besedila matrice</a:t>
            </a:r>
          </a:p>
        </p:txBody>
      </p:sp>
      <p:sp>
        <p:nvSpPr>
          <p:cNvPr id="4" name="Date Placeholder 3"/>
          <p:cNvSpPr>
            <a:spLocks noGrp="1"/>
          </p:cNvSpPr>
          <p:nvPr>
            <p:ph type="dt" sz="half" idx="10"/>
          </p:nvPr>
        </p:nvSpPr>
        <p:spPr/>
        <p:txBody>
          <a:bodyPr/>
          <a:lstStyle/>
          <a:p>
            <a:fld id="{D8AFDCB8-9C9B-452D-91E2-4A0CF663D411}" type="datetimeFigureOut">
              <a:rPr lang="sl-SI" smtClean="0"/>
              <a:t>19.3.2014</a:t>
            </a:fld>
            <a:endParaRPr lang="sl-SI"/>
          </a:p>
        </p:txBody>
      </p:sp>
      <p:sp>
        <p:nvSpPr>
          <p:cNvPr id="5" name="Footer Placeholder 4"/>
          <p:cNvSpPr>
            <a:spLocks noGrp="1"/>
          </p:cNvSpPr>
          <p:nvPr>
            <p:ph type="ftr" sz="quarter" idx="11"/>
          </p:nvPr>
        </p:nvSpPr>
        <p:spPr/>
        <p:txBody>
          <a:bodyPr/>
          <a:lstStyle/>
          <a:p>
            <a:endParaRPr lang="sl-SI"/>
          </a:p>
        </p:txBody>
      </p:sp>
      <p:sp>
        <p:nvSpPr>
          <p:cNvPr id="6" name="Slide Number Placeholder 5"/>
          <p:cNvSpPr>
            <a:spLocks noGrp="1"/>
          </p:cNvSpPr>
          <p:nvPr>
            <p:ph type="sldNum" sz="quarter" idx="12"/>
          </p:nvPr>
        </p:nvSpPr>
        <p:spPr/>
        <p:txBody>
          <a:bodyPr/>
          <a:lstStyle/>
          <a:p>
            <a:fld id="{0FD80CAB-A660-40C7-837C-F61E6F34B2DE}" type="slidenum">
              <a:rPr lang="sl-SI" smtClean="0"/>
              <a:t>‹#›</a:t>
            </a:fld>
            <a:endParaRPr lang="sl-SI"/>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e vsebin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l-SI" smtClean="0"/>
              <a:t>Uredite slog naslova matrice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l-SI" smtClean="0"/>
              <a:t>Uredite sloge besedila matrice</a:t>
            </a:r>
          </a:p>
          <a:p>
            <a:pPr lvl="1"/>
            <a:r>
              <a:rPr lang="sl-SI" smtClean="0"/>
              <a:t>Druga raven</a:t>
            </a:r>
          </a:p>
          <a:p>
            <a:pPr lvl="2"/>
            <a:r>
              <a:rPr lang="sl-SI" smtClean="0"/>
              <a:t>Tretja raven</a:t>
            </a:r>
          </a:p>
          <a:p>
            <a:pPr lvl="3"/>
            <a:r>
              <a:rPr lang="sl-SI" smtClean="0"/>
              <a:t>Četrta raven</a:t>
            </a:r>
          </a:p>
          <a:p>
            <a:pPr lvl="4"/>
            <a:r>
              <a:rPr lang="sl-SI" smtClean="0"/>
              <a:t>Peta raven</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l-SI" smtClean="0"/>
              <a:t>Uredite sloge besedila matrice</a:t>
            </a:r>
          </a:p>
          <a:p>
            <a:pPr lvl="1"/>
            <a:r>
              <a:rPr lang="sl-SI" smtClean="0"/>
              <a:t>Druga raven</a:t>
            </a:r>
          </a:p>
          <a:p>
            <a:pPr lvl="2"/>
            <a:r>
              <a:rPr lang="sl-SI" smtClean="0"/>
              <a:t>Tretja raven</a:t>
            </a:r>
          </a:p>
          <a:p>
            <a:pPr lvl="3"/>
            <a:r>
              <a:rPr lang="sl-SI" smtClean="0"/>
              <a:t>Četrta raven</a:t>
            </a:r>
          </a:p>
          <a:p>
            <a:pPr lvl="4"/>
            <a:r>
              <a:rPr lang="sl-SI" smtClean="0"/>
              <a:t>Peta raven</a:t>
            </a:r>
            <a:endParaRPr lang="en-US" dirty="0"/>
          </a:p>
        </p:txBody>
      </p:sp>
      <p:sp>
        <p:nvSpPr>
          <p:cNvPr id="5" name="Date Placeholder 4"/>
          <p:cNvSpPr>
            <a:spLocks noGrp="1"/>
          </p:cNvSpPr>
          <p:nvPr>
            <p:ph type="dt" sz="half" idx="10"/>
          </p:nvPr>
        </p:nvSpPr>
        <p:spPr/>
        <p:txBody>
          <a:bodyPr/>
          <a:lstStyle/>
          <a:p>
            <a:fld id="{D8AFDCB8-9C9B-452D-91E2-4A0CF663D411}" type="datetimeFigureOut">
              <a:rPr lang="sl-SI" smtClean="0"/>
              <a:t>19.3.2014</a:t>
            </a:fld>
            <a:endParaRPr lang="sl-SI"/>
          </a:p>
        </p:txBody>
      </p:sp>
      <p:sp>
        <p:nvSpPr>
          <p:cNvPr id="6" name="Footer Placeholder 5"/>
          <p:cNvSpPr>
            <a:spLocks noGrp="1"/>
          </p:cNvSpPr>
          <p:nvPr>
            <p:ph type="ftr" sz="quarter" idx="11"/>
          </p:nvPr>
        </p:nvSpPr>
        <p:spPr/>
        <p:txBody>
          <a:bodyPr/>
          <a:lstStyle/>
          <a:p>
            <a:endParaRPr lang="sl-SI"/>
          </a:p>
        </p:txBody>
      </p:sp>
      <p:sp>
        <p:nvSpPr>
          <p:cNvPr id="7" name="Slide Number Placeholder 6"/>
          <p:cNvSpPr>
            <a:spLocks noGrp="1"/>
          </p:cNvSpPr>
          <p:nvPr>
            <p:ph type="sldNum" sz="quarter" idx="12"/>
          </p:nvPr>
        </p:nvSpPr>
        <p:spPr/>
        <p:txBody>
          <a:bodyPr/>
          <a:lstStyle/>
          <a:p>
            <a:fld id="{0FD80CAB-A660-40C7-837C-F61E6F34B2DE}" type="slidenum">
              <a:rPr lang="sl-SI" smtClean="0"/>
              <a:t>‹#›</a:t>
            </a:fld>
            <a:endParaRPr lang="sl-SI"/>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rimerjav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sl-SI" smtClean="0"/>
              <a:t>Uredite slog naslova matrice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l-SI" smtClean="0"/>
              <a:t>Uredite sloge besedila matrice</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l-SI" smtClean="0"/>
              <a:t>Uredite sloge besedila matrice</a:t>
            </a:r>
          </a:p>
          <a:p>
            <a:pPr lvl="1"/>
            <a:r>
              <a:rPr lang="sl-SI" smtClean="0"/>
              <a:t>Druga raven</a:t>
            </a:r>
          </a:p>
          <a:p>
            <a:pPr lvl="2"/>
            <a:r>
              <a:rPr lang="sl-SI" smtClean="0"/>
              <a:t>Tretja raven</a:t>
            </a:r>
          </a:p>
          <a:p>
            <a:pPr lvl="3"/>
            <a:r>
              <a:rPr lang="sl-SI" smtClean="0"/>
              <a:t>Četrta raven</a:t>
            </a:r>
          </a:p>
          <a:p>
            <a:pPr lvl="4"/>
            <a:r>
              <a:rPr lang="sl-SI" smtClean="0"/>
              <a:t>Peta raven</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l-SI" smtClean="0"/>
              <a:t>Uredite sloge besedila matrice</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l-SI" smtClean="0"/>
              <a:t>Uredite sloge besedila matrice</a:t>
            </a:r>
          </a:p>
          <a:p>
            <a:pPr lvl="1"/>
            <a:r>
              <a:rPr lang="sl-SI" smtClean="0"/>
              <a:t>Druga raven</a:t>
            </a:r>
          </a:p>
          <a:p>
            <a:pPr lvl="2"/>
            <a:r>
              <a:rPr lang="sl-SI" smtClean="0"/>
              <a:t>Tretja raven</a:t>
            </a:r>
          </a:p>
          <a:p>
            <a:pPr lvl="3"/>
            <a:r>
              <a:rPr lang="sl-SI" smtClean="0"/>
              <a:t>Četrta raven</a:t>
            </a:r>
          </a:p>
          <a:p>
            <a:pPr lvl="4"/>
            <a:r>
              <a:rPr lang="sl-SI" smtClean="0"/>
              <a:t>Peta raven</a:t>
            </a:r>
            <a:endParaRPr lang="en-US"/>
          </a:p>
        </p:txBody>
      </p:sp>
      <p:sp>
        <p:nvSpPr>
          <p:cNvPr id="7" name="Date Placeholder 6"/>
          <p:cNvSpPr>
            <a:spLocks noGrp="1"/>
          </p:cNvSpPr>
          <p:nvPr>
            <p:ph type="dt" sz="half" idx="10"/>
          </p:nvPr>
        </p:nvSpPr>
        <p:spPr/>
        <p:txBody>
          <a:bodyPr/>
          <a:lstStyle/>
          <a:p>
            <a:fld id="{D8AFDCB8-9C9B-452D-91E2-4A0CF663D411}" type="datetimeFigureOut">
              <a:rPr lang="sl-SI" smtClean="0"/>
              <a:t>19.3.2014</a:t>
            </a:fld>
            <a:endParaRPr lang="sl-SI"/>
          </a:p>
        </p:txBody>
      </p:sp>
      <p:sp>
        <p:nvSpPr>
          <p:cNvPr id="8" name="Footer Placeholder 7"/>
          <p:cNvSpPr>
            <a:spLocks noGrp="1"/>
          </p:cNvSpPr>
          <p:nvPr>
            <p:ph type="ftr" sz="quarter" idx="11"/>
          </p:nvPr>
        </p:nvSpPr>
        <p:spPr/>
        <p:txBody>
          <a:bodyPr/>
          <a:lstStyle/>
          <a:p>
            <a:endParaRPr lang="sl-SI"/>
          </a:p>
        </p:txBody>
      </p:sp>
      <p:sp>
        <p:nvSpPr>
          <p:cNvPr id="9" name="Slide Number Placeholder 8"/>
          <p:cNvSpPr>
            <a:spLocks noGrp="1"/>
          </p:cNvSpPr>
          <p:nvPr>
            <p:ph type="sldNum" sz="quarter" idx="12"/>
          </p:nvPr>
        </p:nvSpPr>
        <p:spPr/>
        <p:txBody>
          <a:bodyPr/>
          <a:lstStyle/>
          <a:p>
            <a:fld id="{0FD80CAB-A660-40C7-837C-F61E6F34B2DE}" type="slidenum">
              <a:rPr lang="sl-SI" smtClean="0"/>
              <a:t>‹#›</a:t>
            </a:fld>
            <a:endParaRPr lang="sl-SI"/>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amo naslov">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l-SI" smtClean="0"/>
              <a:t>Uredite slog naslova matrice</a:t>
            </a:r>
            <a:endParaRPr lang="en-US"/>
          </a:p>
        </p:txBody>
      </p:sp>
      <p:sp>
        <p:nvSpPr>
          <p:cNvPr id="3" name="Date Placeholder 2"/>
          <p:cNvSpPr>
            <a:spLocks noGrp="1"/>
          </p:cNvSpPr>
          <p:nvPr>
            <p:ph type="dt" sz="half" idx="10"/>
          </p:nvPr>
        </p:nvSpPr>
        <p:spPr/>
        <p:txBody>
          <a:bodyPr/>
          <a:lstStyle/>
          <a:p>
            <a:fld id="{D8AFDCB8-9C9B-452D-91E2-4A0CF663D411}" type="datetimeFigureOut">
              <a:rPr lang="sl-SI" smtClean="0"/>
              <a:t>19.3.2014</a:t>
            </a:fld>
            <a:endParaRPr lang="sl-SI"/>
          </a:p>
        </p:txBody>
      </p:sp>
      <p:sp>
        <p:nvSpPr>
          <p:cNvPr id="4" name="Footer Placeholder 3"/>
          <p:cNvSpPr>
            <a:spLocks noGrp="1"/>
          </p:cNvSpPr>
          <p:nvPr>
            <p:ph type="ftr" sz="quarter" idx="11"/>
          </p:nvPr>
        </p:nvSpPr>
        <p:spPr/>
        <p:txBody>
          <a:bodyPr/>
          <a:lstStyle/>
          <a:p>
            <a:endParaRPr lang="sl-SI"/>
          </a:p>
        </p:txBody>
      </p:sp>
      <p:sp>
        <p:nvSpPr>
          <p:cNvPr id="5" name="Slide Number Placeholder 4"/>
          <p:cNvSpPr>
            <a:spLocks noGrp="1"/>
          </p:cNvSpPr>
          <p:nvPr>
            <p:ph type="sldNum" sz="quarter" idx="12"/>
          </p:nvPr>
        </p:nvSpPr>
        <p:spPr/>
        <p:txBody>
          <a:bodyPr/>
          <a:lstStyle/>
          <a:p>
            <a:fld id="{0FD80CAB-A660-40C7-837C-F61E6F34B2DE}" type="slidenum">
              <a:rPr lang="sl-SI" smtClean="0"/>
              <a:t>‹#›</a:t>
            </a:fld>
            <a:endParaRPr lang="sl-SI"/>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azen">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8AFDCB8-9C9B-452D-91E2-4A0CF663D411}" type="datetimeFigureOut">
              <a:rPr lang="sl-SI" smtClean="0"/>
              <a:t>19.3.2014</a:t>
            </a:fld>
            <a:endParaRPr lang="sl-SI"/>
          </a:p>
        </p:txBody>
      </p:sp>
      <p:sp>
        <p:nvSpPr>
          <p:cNvPr id="3" name="Footer Placeholder 2"/>
          <p:cNvSpPr>
            <a:spLocks noGrp="1"/>
          </p:cNvSpPr>
          <p:nvPr>
            <p:ph type="ftr" sz="quarter" idx="11"/>
          </p:nvPr>
        </p:nvSpPr>
        <p:spPr/>
        <p:txBody>
          <a:bodyPr/>
          <a:lstStyle/>
          <a:p>
            <a:endParaRPr lang="sl-SI"/>
          </a:p>
        </p:txBody>
      </p:sp>
      <p:sp>
        <p:nvSpPr>
          <p:cNvPr id="4" name="Slide Number Placeholder 3"/>
          <p:cNvSpPr>
            <a:spLocks noGrp="1"/>
          </p:cNvSpPr>
          <p:nvPr>
            <p:ph type="sldNum" sz="quarter" idx="12"/>
          </p:nvPr>
        </p:nvSpPr>
        <p:spPr/>
        <p:txBody>
          <a:bodyPr/>
          <a:lstStyle/>
          <a:p>
            <a:fld id="{0FD80CAB-A660-40C7-837C-F61E6F34B2DE}" type="slidenum">
              <a:rPr lang="sl-SI" smtClean="0"/>
              <a:t>‹#›</a:t>
            </a:fld>
            <a:endParaRPr lang="sl-SI"/>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1_Naslov in vsebina">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sl-SI" smtClean="0"/>
              <a:t>Uredite slog naslova matrice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l-SI" smtClean="0"/>
              <a:t>Uredite sloge besedila matrice</a:t>
            </a:r>
          </a:p>
        </p:txBody>
      </p:sp>
      <p:sp>
        <p:nvSpPr>
          <p:cNvPr id="5" name="Date Placeholder 4"/>
          <p:cNvSpPr>
            <a:spLocks noGrp="1"/>
          </p:cNvSpPr>
          <p:nvPr>
            <p:ph type="dt" sz="half" idx="10"/>
          </p:nvPr>
        </p:nvSpPr>
        <p:spPr/>
        <p:txBody>
          <a:bodyPr/>
          <a:lstStyle/>
          <a:p>
            <a:fld id="{D8AFDCB8-9C9B-452D-91E2-4A0CF663D411}" type="datetimeFigureOut">
              <a:rPr lang="sl-SI" smtClean="0"/>
              <a:t>19.3.2014</a:t>
            </a:fld>
            <a:endParaRPr lang="sl-SI"/>
          </a:p>
        </p:txBody>
      </p:sp>
      <p:sp>
        <p:nvSpPr>
          <p:cNvPr id="6" name="Footer Placeholder 5"/>
          <p:cNvSpPr>
            <a:spLocks noGrp="1"/>
          </p:cNvSpPr>
          <p:nvPr>
            <p:ph type="ftr" sz="quarter" idx="11"/>
          </p:nvPr>
        </p:nvSpPr>
        <p:spPr/>
        <p:txBody>
          <a:bodyPr/>
          <a:lstStyle/>
          <a:p>
            <a:endParaRPr lang="sl-SI"/>
          </a:p>
        </p:txBody>
      </p:sp>
      <p:sp>
        <p:nvSpPr>
          <p:cNvPr id="7" name="Slide Number Placeholder 6"/>
          <p:cNvSpPr>
            <a:spLocks noGrp="1"/>
          </p:cNvSpPr>
          <p:nvPr>
            <p:ph type="sldNum" sz="quarter" idx="12"/>
          </p:nvPr>
        </p:nvSpPr>
        <p:spPr/>
        <p:txBody>
          <a:bodyPr/>
          <a:lstStyle/>
          <a:p>
            <a:fld id="{0FD80CAB-A660-40C7-837C-F61E6F34B2DE}" type="slidenum">
              <a:rPr lang="sl-SI" smtClean="0"/>
              <a:t>‹#›</a:t>
            </a:fld>
            <a:endParaRPr lang="sl-SI"/>
          </a:p>
        </p:txBody>
      </p:sp>
      <p:sp>
        <p:nvSpPr>
          <p:cNvPr id="9" name="Content Placeholder 8"/>
          <p:cNvSpPr>
            <a:spLocks noGrp="1"/>
          </p:cNvSpPr>
          <p:nvPr>
            <p:ph sz="quarter" idx="13"/>
          </p:nvPr>
        </p:nvSpPr>
        <p:spPr>
          <a:xfrm>
            <a:off x="304800" y="381000"/>
            <a:ext cx="7772400" cy="4942840"/>
          </a:xfrm>
        </p:spPr>
        <p:txBody>
          <a:bodyPr/>
          <a:lstStyle/>
          <a:p>
            <a:pPr lvl="0"/>
            <a:r>
              <a:rPr lang="sl-SI" smtClean="0"/>
              <a:t>Uredite sloge besedila matrice</a:t>
            </a:r>
          </a:p>
          <a:p>
            <a:pPr lvl="1"/>
            <a:r>
              <a:rPr lang="sl-SI" smtClean="0"/>
              <a:t>Druga raven</a:t>
            </a:r>
          </a:p>
          <a:p>
            <a:pPr lvl="2"/>
            <a:r>
              <a:rPr lang="sl-SI" smtClean="0"/>
              <a:t>Tretja raven</a:t>
            </a:r>
          </a:p>
          <a:p>
            <a:pPr lvl="3"/>
            <a:r>
              <a:rPr lang="sl-SI" smtClean="0"/>
              <a:t>Četrta raven</a:t>
            </a:r>
          </a:p>
          <a:p>
            <a:pPr lvl="4"/>
            <a:r>
              <a:rPr lang="sl-SI" smtClean="0"/>
              <a:t>Peta raven</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Naslov in slika">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sl-SI" smtClean="0"/>
              <a:t>Uredite slog naslova matrice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sl-SI" smtClean="0"/>
              <a:t>Kliknite ikono, če želite dodati sliko</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l-SI" smtClean="0"/>
              <a:t>Uredite sloge besedila matrice</a:t>
            </a:r>
          </a:p>
        </p:txBody>
      </p:sp>
      <p:sp>
        <p:nvSpPr>
          <p:cNvPr id="8" name="Date Placeholder 7"/>
          <p:cNvSpPr>
            <a:spLocks noGrp="1"/>
          </p:cNvSpPr>
          <p:nvPr>
            <p:ph type="dt" sz="half" idx="10"/>
          </p:nvPr>
        </p:nvSpPr>
        <p:spPr/>
        <p:txBody>
          <a:bodyPr/>
          <a:lstStyle/>
          <a:p>
            <a:fld id="{D8AFDCB8-9C9B-452D-91E2-4A0CF663D411}" type="datetimeFigureOut">
              <a:rPr lang="sl-SI" smtClean="0"/>
              <a:t>19.3.2014</a:t>
            </a:fld>
            <a:endParaRPr lang="sl-SI"/>
          </a:p>
        </p:txBody>
      </p:sp>
      <p:sp>
        <p:nvSpPr>
          <p:cNvPr id="9" name="Slide Number Placeholder 8"/>
          <p:cNvSpPr>
            <a:spLocks noGrp="1"/>
          </p:cNvSpPr>
          <p:nvPr>
            <p:ph type="sldNum" sz="quarter" idx="11"/>
          </p:nvPr>
        </p:nvSpPr>
        <p:spPr/>
        <p:txBody>
          <a:bodyPr/>
          <a:lstStyle/>
          <a:p>
            <a:fld id="{0FD80CAB-A660-40C7-837C-F61E6F34B2DE}" type="slidenum">
              <a:rPr lang="sl-SI" smtClean="0"/>
              <a:t>‹#›</a:t>
            </a:fld>
            <a:endParaRPr lang="sl-SI"/>
          </a:p>
        </p:txBody>
      </p:sp>
      <p:sp>
        <p:nvSpPr>
          <p:cNvPr id="10" name="Footer Placeholder 9"/>
          <p:cNvSpPr>
            <a:spLocks noGrp="1"/>
          </p:cNvSpPr>
          <p:nvPr>
            <p:ph type="ftr" sz="quarter" idx="12"/>
          </p:nvPr>
        </p:nvSpPr>
        <p:spPr/>
        <p:txBody>
          <a:bodyPr/>
          <a:lstStyle/>
          <a:p>
            <a:endParaRPr lang="sl-SI"/>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sl-SI" smtClean="0"/>
              <a:t>Uredite slog naslova matrice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sl-SI" smtClean="0"/>
              <a:t>Uredite sloge besedila matrice</a:t>
            </a:r>
          </a:p>
          <a:p>
            <a:pPr lvl="1"/>
            <a:r>
              <a:rPr lang="sl-SI" smtClean="0"/>
              <a:t>Druga raven</a:t>
            </a:r>
          </a:p>
          <a:p>
            <a:pPr lvl="2"/>
            <a:r>
              <a:rPr lang="sl-SI" smtClean="0"/>
              <a:t>Tretja raven</a:t>
            </a:r>
          </a:p>
          <a:p>
            <a:pPr lvl="3"/>
            <a:r>
              <a:rPr lang="sl-SI" smtClean="0"/>
              <a:t>Četrta raven</a:t>
            </a:r>
          </a:p>
          <a:p>
            <a:pPr lvl="4"/>
            <a:r>
              <a:rPr lang="sl-SI" smtClean="0"/>
              <a:t>Peta raven</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0FD80CAB-A660-40C7-837C-F61E6F34B2DE}" type="slidenum">
              <a:rPr lang="sl-SI" smtClean="0"/>
              <a:t>‹#›</a:t>
            </a:fld>
            <a:endParaRPr lang="sl-SI"/>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sl-SI"/>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D8AFDCB8-9C9B-452D-91E2-4A0CF663D411}" type="datetimeFigureOut">
              <a:rPr lang="sl-SI" smtClean="0"/>
              <a:t>19.3.2014</a:t>
            </a:fld>
            <a:endParaRPr lang="sl-SI"/>
          </a:p>
        </p:txBody>
      </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jp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image" Target="../media/image19.jpg"/><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21.jpg"/></Relationships>
</file>

<file path=ppt/slides/_rels/slide13.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image" Target="../media/image22.jp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2.xml"/><Relationship Id="rId5" Type="http://schemas.openxmlformats.org/officeDocument/2006/relationships/image" Target="../media/image26.jpeg"/><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28.jpeg"/><Relationship Id="rId7" Type="http://schemas.openxmlformats.org/officeDocument/2006/relationships/image" Target="../media/image8.jpg"/><Relationship Id="rId2" Type="http://schemas.openxmlformats.org/officeDocument/2006/relationships/image" Target="../media/image27.jpeg"/><Relationship Id="rId1" Type="http://schemas.openxmlformats.org/officeDocument/2006/relationships/slideLayout" Target="../slideLayouts/slideLayout2.xml"/><Relationship Id="rId6" Type="http://schemas.openxmlformats.org/officeDocument/2006/relationships/image" Target="../media/image16.jpg"/><Relationship Id="rId5" Type="http://schemas.openxmlformats.org/officeDocument/2006/relationships/image" Target="../media/image11.jpeg"/><Relationship Id="rId4" Type="http://schemas.openxmlformats.org/officeDocument/2006/relationships/image" Target="../media/image15.jpg"/><Relationship Id="rId9" Type="http://schemas.openxmlformats.org/officeDocument/2006/relationships/image" Target="../media/image21.jp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g"/><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12.jpeg"/></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4.jpg"/><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14.jpg"/></Relationships>
</file>

<file path=ppt/slides/_rels/slide9.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5.jpg"/><Relationship Id="rId1" Type="http://schemas.openxmlformats.org/officeDocument/2006/relationships/slideLayout" Target="../slideLayouts/slideLayout2.xml"/><Relationship Id="rId5" Type="http://schemas.openxmlformats.org/officeDocument/2006/relationships/image" Target="../media/image17.jp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Pravokotnik 11"/>
          <p:cNvSpPr/>
          <p:nvPr/>
        </p:nvSpPr>
        <p:spPr>
          <a:xfrm>
            <a:off x="991378" y="3341130"/>
            <a:ext cx="3168352" cy="222854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l-SI"/>
          </a:p>
        </p:txBody>
      </p:sp>
      <p:sp>
        <p:nvSpPr>
          <p:cNvPr id="11" name="Pravokotnik 10"/>
          <p:cNvSpPr/>
          <p:nvPr/>
        </p:nvSpPr>
        <p:spPr>
          <a:xfrm>
            <a:off x="4377425" y="4152780"/>
            <a:ext cx="3168352" cy="222854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l-SI"/>
          </a:p>
        </p:txBody>
      </p:sp>
      <p:sp>
        <p:nvSpPr>
          <p:cNvPr id="5" name="Naslov 4"/>
          <p:cNvSpPr>
            <a:spLocks noGrp="1"/>
          </p:cNvSpPr>
          <p:nvPr>
            <p:ph type="ctrTitle"/>
          </p:nvPr>
        </p:nvSpPr>
        <p:spPr>
          <a:xfrm>
            <a:off x="1043608" y="260648"/>
            <a:ext cx="6984776" cy="2952328"/>
          </a:xfrm>
        </p:spPr>
        <p:txBody>
          <a:bodyPr/>
          <a:lstStyle/>
          <a:p>
            <a:r>
              <a:rPr lang="sl-SI" sz="4000" b="1" dirty="0"/>
              <a:t>POROČILO O IZVAJANJU PROGRAMA ZA IZBOLJŠANJE ŽIVLJENJA INVALIDOV V MESTNI OBČINI VELENJE ZA LETO </a:t>
            </a:r>
            <a:r>
              <a:rPr lang="sl-SI" sz="4000" b="1" dirty="0" smtClean="0"/>
              <a:t>2013</a:t>
            </a:r>
            <a:endParaRPr lang="sl-SI" sz="4000" dirty="0"/>
          </a:p>
        </p:txBody>
      </p:sp>
      <p:sp>
        <p:nvSpPr>
          <p:cNvPr id="3" name="Podnaslov 2"/>
          <p:cNvSpPr>
            <a:spLocks noGrp="1"/>
          </p:cNvSpPr>
          <p:nvPr>
            <p:ph type="subTitle" idx="1"/>
          </p:nvPr>
        </p:nvSpPr>
        <p:spPr>
          <a:xfrm>
            <a:off x="1763688" y="3212976"/>
            <a:ext cx="6461760" cy="1066800"/>
          </a:xfrm>
        </p:spPr>
        <p:txBody>
          <a:bodyPr/>
          <a:lstStyle/>
          <a:p>
            <a:pPr algn="r"/>
            <a:r>
              <a:rPr lang="sl-SI" b="1" dirty="0">
                <a:solidFill>
                  <a:schemeClr val="bg2">
                    <a:lumMod val="50000"/>
                  </a:schemeClr>
                </a:solidFill>
              </a:rPr>
              <a:t>Urad za družbene dejavnosti MOV</a:t>
            </a:r>
          </a:p>
          <a:p>
            <a:pPr algn="r"/>
            <a:r>
              <a:rPr lang="sl-SI" b="1" dirty="0" smtClean="0">
                <a:solidFill>
                  <a:schemeClr val="bg2">
                    <a:lumMod val="50000"/>
                  </a:schemeClr>
                </a:solidFill>
              </a:rPr>
              <a:t>Drago MARTINŠEK, univ. </a:t>
            </a:r>
            <a:r>
              <a:rPr lang="sl-SI" b="1" smtClean="0">
                <a:solidFill>
                  <a:schemeClr val="bg2">
                    <a:lumMod val="50000"/>
                  </a:schemeClr>
                </a:solidFill>
              </a:rPr>
              <a:t>dipl. soc.</a:t>
            </a:r>
            <a:endParaRPr lang="sl-SI" b="1" dirty="0" smtClean="0">
              <a:solidFill>
                <a:schemeClr val="bg2">
                  <a:lumMod val="50000"/>
                </a:schemeClr>
              </a:solidFill>
            </a:endParaRPr>
          </a:p>
        </p:txBody>
      </p:sp>
      <p:pic>
        <p:nvPicPr>
          <p:cNvPr id="4" name="Slika 3"/>
          <p:cNvPicPr>
            <a:picLocks noChangeAspect="1"/>
          </p:cNvPicPr>
          <p:nvPr/>
        </p:nvPicPr>
        <p:blipFill rotWithShape="1">
          <a:blip r:embed="rId3" cstate="print">
            <a:extLst>
              <a:ext uri="{28A0092B-C50C-407E-A947-70E740481C1C}">
                <a14:useLocalDpi xmlns:a14="http://schemas.microsoft.com/office/drawing/2010/main" val="0"/>
              </a:ext>
            </a:extLst>
          </a:blip>
          <a:srcRect l="81165"/>
          <a:stretch/>
        </p:blipFill>
        <p:spPr>
          <a:xfrm>
            <a:off x="251520" y="-99392"/>
            <a:ext cx="650006" cy="1367483"/>
          </a:xfrm>
          <a:prstGeom prst="rect">
            <a:avLst/>
          </a:prstGeom>
        </p:spPr>
      </p:pic>
      <p:pic>
        <p:nvPicPr>
          <p:cNvPr id="7" name="Slika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97345" y="3465003"/>
            <a:ext cx="2956418" cy="1980800"/>
          </a:xfrm>
          <a:prstGeom prst="rect">
            <a:avLst/>
          </a:prstGeom>
        </p:spPr>
      </p:pic>
      <p:pic>
        <p:nvPicPr>
          <p:cNvPr id="9" name="Slika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499992" y="4324015"/>
            <a:ext cx="2923218" cy="1944216"/>
          </a:xfrm>
          <a:prstGeom prst="rect">
            <a:avLst/>
          </a:prstGeom>
        </p:spPr>
      </p:pic>
    </p:spTree>
    <p:extLst>
      <p:ext uri="{BB962C8B-B14F-4D97-AF65-F5344CB8AC3E}">
        <p14:creationId xmlns:p14="http://schemas.microsoft.com/office/powerpoint/2010/main" val="301553404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grada vsebine 2"/>
          <p:cNvSpPr>
            <a:spLocks noGrp="1"/>
          </p:cNvSpPr>
          <p:nvPr>
            <p:ph idx="1"/>
          </p:nvPr>
        </p:nvSpPr>
        <p:spPr>
          <a:xfrm>
            <a:off x="467544" y="188640"/>
            <a:ext cx="5926918" cy="6264696"/>
          </a:xfrm>
        </p:spPr>
        <p:txBody>
          <a:bodyPr>
            <a:normAutofit/>
          </a:bodyPr>
          <a:lstStyle/>
          <a:p>
            <a:pPr lvl="0"/>
            <a:r>
              <a:rPr lang="sl-SI" sz="2000" b="1" dirty="0"/>
              <a:t>Center za socialno delo Velenje</a:t>
            </a:r>
            <a:r>
              <a:rPr lang="sl-SI" sz="2000" dirty="0"/>
              <a:t> v okviru svojega delovanja svojim uporabnikom ponuja in predstavlja zakonske možnosti uveljavljanja pravice do izbire družinskega pomočnika, izvajajo tudi socialno varstveno storitev pomoč družini na domu ter obravnavajo osebe, ki se ne morejo usposobiti za samostojno življenje in delo.</a:t>
            </a:r>
          </a:p>
          <a:p>
            <a:r>
              <a:rPr lang="sl-SI" sz="2000" b="1" dirty="0" smtClean="0"/>
              <a:t>Inštitut </a:t>
            </a:r>
            <a:r>
              <a:rPr lang="sl-SI" sz="2000" b="1" dirty="0" err="1"/>
              <a:t>Integra</a:t>
            </a:r>
            <a:r>
              <a:rPr lang="sl-SI" sz="2000" dirty="0"/>
              <a:t> je ustanovljen kot strokovni neprofitni zavod za področje izvajanja socialnih storitev, izobraževanja, rehabilitacije in trga dela. </a:t>
            </a:r>
            <a:endParaRPr lang="sl-SI" sz="2100" dirty="0"/>
          </a:p>
          <a:p>
            <a:endParaRPr lang="sl-SI" sz="2100" dirty="0" smtClean="0"/>
          </a:p>
          <a:p>
            <a:endParaRPr lang="sl-SI" sz="2100" dirty="0"/>
          </a:p>
          <a:p>
            <a:endParaRPr lang="sl-SI" sz="2100" dirty="0" smtClean="0"/>
          </a:p>
          <a:p>
            <a:endParaRPr lang="sl-SI" sz="2100" dirty="0" smtClean="0"/>
          </a:p>
          <a:p>
            <a:endParaRPr lang="sl-SI" dirty="0" smtClean="0"/>
          </a:p>
        </p:txBody>
      </p:sp>
      <p:pic>
        <p:nvPicPr>
          <p:cNvPr id="2050" name="Slika 8" descr="Opis: DAN B.P. 0032.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5833" t="2988" b="2184"/>
          <a:stretch/>
        </p:blipFill>
        <p:spPr bwMode="auto">
          <a:xfrm>
            <a:off x="6444208" y="260648"/>
            <a:ext cx="2195498" cy="3024336"/>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9" name="Pravokotnik 8"/>
          <p:cNvSpPr/>
          <p:nvPr/>
        </p:nvSpPr>
        <p:spPr>
          <a:xfrm>
            <a:off x="827584" y="3284984"/>
            <a:ext cx="7488832" cy="707886"/>
          </a:xfrm>
          <a:prstGeom prst="rect">
            <a:avLst/>
          </a:prstGeom>
        </p:spPr>
        <p:txBody>
          <a:bodyPr wrap="square">
            <a:spAutoFit/>
          </a:bodyPr>
          <a:lstStyle/>
          <a:p>
            <a:r>
              <a:rPr lang="sl-SI" sz="2000" dirty="0"/>
              <a:t>Izvajajo številne programe za invalide (program socialne vključenosti, skupina za samopomoč, …)</a:t>
            </a:r>
          </a:p>
        </p:txBody>
      </p:sp>
      <p:sp>
        <p:nvSpPr>
          <p:cNvPr id="12" name="Ograda vsebine 2"/>
          <p:cNvSpPr txBox="1">
            <a:spLocks/>
          </p:cNvSpPr>
          <p:nvPr/>
        </p:nvSpPr>
        <p:spPr>
          <a:xfrm>
            <a:off x="467544" y="3933056"/>
            <a:ext cx="7776864" cy="6264696"/>
          </a:xfrm>
          <a:prstGeom prst="rect">
            <a:avLst/>
          </a:prstGeom>
        </p:spPr>
        <p:txBody>
          <a:bodyPr vert="horz" lIns="91440" tIns="45720" rIns="91440" bIns="45720" rtlCol="0">
            <a:normAutofit/>
          </a:bodyPr>
          <a:lst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r>
              <a:rPr lang="sl-SI" sz="2000" dirty="0"/>
              <a:t>Osnovna dejavnost </a:t>
            </a:r>
            <a:r>
              <a:rPr lang="sl-SI" sz="2000" b="1" dirty="0"/>
              <a:t>Zaposlitvenega centra </a:t>
            </a:r>
            <a:r>
              <a:rPr lang="sl-SI" sz="2000" b="1" dirty="0" err="1"/>
              <a:t>Gea</a:t>
            </a:r>
            <a:r>
              <a:rPr lang="sl-SI" sz="2000" b="1" dirty="0"/>
              <a:t>, zavoda za usposabljanje in zaposlovanje invalidov </a:t>
            </a:r>
            <a:r>
              <a:rPr lang="sl-SI" sz="2000" dirty="0"/>
              <a:t>temelji</a:t>
            </a:r>
            <a:r>
              <a:rPr lang="sl-SI" sz="2000" b="1" dirty="0"/>
              <a:t> </a:t>
            </a:r>
            <a:r>
              <a:rPr lang="sl-SI" sz="2000" dirty="0"/>
              <a:t>na pripravi in zagotavljanju prehrane za potrebe invalidov, dolgotrajno brezposelnih in upokojencev z nizkimi dohodki v lokalni skupnosti.</a:t>
            </a:r>
          </a:p>
          <a:p>
            <a:pPr lvl="0"/>
            <a:r>
              <a:rPr lang="sl-SI" sz="2000" b="1" dirty="0"/>
              <a:t>Območno združenje Rdečega križa Velenje</a:t>
            </a:r>
            <a:r>
              <a:rPr lang="sl-SI" sz="2000" dirty="0"/>
              <a:t> je izvedlo naslednje naloge: pomoč invalidom pri urejanju stanovanja in okolice, pomoč pri dostavi in nakupu življenjskih potrebščin iz trgovin in spremstvo pri urejanju dokumentacije na sodiščih in Upravnih enotah.</a:t>
            </a:r>
            <a:endParaRPr lang="en-US" sz="2000" dirty="0"/>
          </a:p>
        </p:txBody>
      </p:sp>
      <p:pic>
        <p:nvPicPr>
          <p:cNvPr id="13" name="Slika 12"/>
          <p:cNvPicPr>
            <a:picLocks noChangeAspect="1"/>
          </p:cNvPicPr>
          <p:nvPr/>
        </p:nvPicPr>
        <p:blipFill rotWithShape="1">
          <a:blip r:embed="rId3" cstate="print">
            <a:extLst>
              <a:ext uri="{28A0092B-C50C-407E-A947-70E740481C1C}">
                <a14:useLocalDpi xmlns:a14="http://schemas.microsoft.com/office/drawing/2010/main" val="0"/>
              </a:ext>
            </a:extLst>
          </a:blip>
          <a:srcRect l="81165"/>
          <a:stretch/>
        </p:blipFill>
        <p:spPr>
          <a:xfrm>
            <a:off x="8458498" y="4725144"/>
            <a:ext cx="650006" cy="1367483"/>
          </a:xfrm>
          <a:prstGeom prst="rect">
            <a:avLst/>
          </a:prstGeom>
        </p:spPr>
      </p:pic>
    </p:spTree>
    <p:extLst>
      <p:ext uri="{BB962C8B-B14F-4D97-AF65-F5344CB8AC3E}">
        <p14:creationId xmlns:p14="http://schemas.microsoft.com/office/powerpoint/2010/main" val="250370523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grada vsebine 2"/>
          <p:cNvSpPr>
            <a:spLocks noGrp="1"/>
          </p:cNvSpPr>
          <p:nvPr>
            <p:ph idx="1"/>
          </p:nvPr>
        </p:nvSpPr>
        <p:spPr>
          <a:xfrm>
            <a:off x="457200" y="404664"/>
            <a:ext cx="7620000" cy="5996136"/>
          </a:xfrm>
        </p:spPr>
        <p:txBody>
          <a:bodyPr>
            <a:noAutofit/>
          </a:bodyPr>
          <a:lstStyle/>
          <a:p>
            <a:pPr lvl="0"/>
            <a:r>
              <a:rPr lang="sl-SI" b="1" dirty="0" smtClean="0"/>
              <a:t>Festival Velenje </a:t>
            </a:r>
            <a:r>
              <a:rPr lang="sl-SI" dirty="0" smtClean="0"/>
              <a:t>je invalidom omogočil brezplačen najem stojnic, brezplačen obisk prireditev, brezplačne vstopnice, …</a:t>
            </a:r>
          </a:p>
          <a:p>
            <a:pPr lvl="0"/>
            <a:r>
              <a:rPr lang="sl-SI" b="1" dirty="0" smtClean="0"/>
              <a:t>Športna </a:t>
            </a:r>
            <a:r>
              <a:rPr lang="sl-SI" b="1" dirty="0"/>
              <a:t>zveza </a:t>
            </a:r>
            <a:r>
              <a:rPr lang="sl-SI" b="1" dirty="0" smtClean="0"/>
              <a:t>Velenje </a:t>
            </a:r>
            <a:r>
              <a:rPr lang="sl-SI" dirty="0" smtClean="0"/>
              <a:t>zagotavlja </a:t>
            </a:r>
            <a:r>
              <a:rPr lang="sl-SI" dirty="0"/>
              <a:t>športno rekreativne programe za odrasle osebe z </a:t>
            </a:r>
            <a:r>
              <a:rPr lang="sl-SI" dirty="0" err="1"/>
              <a:t>oviranostmi</a:t>
            </a:r>
            <a:r>
              <a:rPr lang="sl-SI" dirty="0"/>
              <a:t> in otroke s posebnimi potrebami iz sredstev razpisa »Letni program športa</a:t>
            </a:r>
            <a:r>
              <a:rPr lang="sl-SI" dirty="0" smtClean="0"/>
              <a:t>«.</a:t>
            </a:r>
          </a:p>
          <a:p>
            <a:pPr lvl="0"/>
            <a:r>
              <a:rPr lang="sl-SI" dirty="0" smtClean="0"/>
              <a:t>V letu 2013 je deloval </a:t>
            </a:r>
            <a:r>
              <a:rPr lang="sl-SI" b="1" dirty="0" smtClean="0"/>
              <a:t>Center dnevnih aktivnosti za starejše občane MOV</a:t>
            </a:r>
            <a:r>
              <a:rPr lang="sl-SI" dirty="0" smtClean="0"/>
              <a:t>, ki je namenjen tudi invalidom.</a:t>
            </a:r>
          </a:p>
          <a:p>
            <a:pPr lvl="0"/>
            <a:r>
              <a:rPr lang="sl-SI" b="1" dirty="0" smtClean="0"/>
              <a:t>Univerza </a:t>
            </a:r>
            <a:r>
              <a:rPr lang="sl-SI" b="1" dirty="0"/>
              <a:t>za III. življenjsko obdobje </a:t>
            </a:r>
            <a:r>
              <a:rPr lang="sl-SI" b="1" dirty="0" smtClean="0"/>
              <a:t>Velenje </a:t>
            </a:r>
            <a:r>
              <a:rPr lang="sl-SI" dirty="0" smtClean="0"/>
              <a:t>je </a:t>
            </a:r>
            <a:r>
              <a:rPr lang="sl-SI" dirty="0"/>
              <a:t>omogočila starejšim in invalidom vseživljenjsko učenje, zdravo življenje, </a:t>
            </a:r>
            <a:r>
              <a:rPr lang="sl-SI" dirty="0" smtClean="0"/>
              <a:t>spodbujanje </a:t>
            </a:r>
            <a:r>
              <a:rPr lang="sl-SI" dirty="0"/>
              <a:t>aktivnega kulturnega delovanja, s ciljem ponovnega vključevanja starejših v aktivno družbo in s poudarkom na medgeneracijskem sodelovanju</a:t>
            </a:r>
            <a:r>
              <a:rPr lang="sl-SI" dirty="0" smtClean="0"/>
              <a:t>.</a:t>
            </a:r>
            <a:endParaRPr lang="sl-SI" dirty="0"/>
          </a:p>
          <a:p>
            <a:pPr lvl="0"/>
            <a:r>
              <a:rPr lang="sl-SI" b="1" dirty="0" smtClean="0"/>
              <a:t>Medobčinsko </a:t>
            </a:r>
            <a:r>
              <a:rPr lang="sl-SI" b="1" dirty="0"/>
              <a:t>društvo invalidov Šaleške doline </a:t>
            </a:r>
            <a:r>
              <a:rPr lang="sl-SI" b="1" dirty="0" smtClean="0"/>
              <a:t>Velenje</a:t>
            </a:r>
            <a:r>
              <a:rPr lang="sl-SI" dirty="0" smtClean="0"/>
              <a:t> skrbi </a:t>
            </a:r>
            <a:r>
              <a:rPr lang="sl-SI" dirty="0"/>
              <a:t>za neodvisno življenje težkih in </a:t>
            </a:r>
            <a:r>
              <a:rPr lang="sl-SI" dirty="0" err="1"/>
              <a:t>nepokretnih</a:t>
            </a:r>
            <a:r>
              <a:rPr lang="sl-SI" dirty="0"/>
              <a:t> invalidov, </a:t>
            </a:r>
            <a:r>
              <a:rPr lang="sl-SI" dirty="0" smtClean="0"/>
              <a:t>nudi </a:t>
            </a:r>
            <a:r>
              <a:rPr lang="sl-SI" dirty="0"/>
              <a:t>pomoč invalidom za ohranjanje zdravja po težkih operativnih posegih ali po nastanku </a:t>
            </a:r>
            <a:r>
              <a:rPr lang="sl-SI" dirty="0" smtClean="0"/>
              <a:t>invalidnosti</a:t>
            </a:r>
            <a:r>
              <a:rPr lang="sl-SI" dirty="0"/>
              <a:t> </a:t>
            </a:r>
            <a:r>
              <a:rPr lang="sl-SI" dirty="0" smtClean="0"/>
              <a:t>in številne programe.</a:t>
            </a:r>
            <a:endParaRPr lang="sl-SI" b="1" dirty="0" smtClean="0"/>
          </a:p>
        </p:txBody>
      </p:sp>
      <p:pic>
        <p:nvPicPr>
          <p:cNvPr id="4" name="Slika 3"/>
          <p:cNvPicPr>
            <a:picLocks noChangeAspect="1"/>
          </p:cNvPicPr>
          <p:nvPr/>
        </p:nvPicPr>
        <p:blipFill rotWithShape="1">
          <a:blip r:embed="rId2" cstate="print">
            <a:extLst>
              <a:ext uri="{28A0092B-C50C-407E-A947-70E740481C1C}">
                <a14:useLocalDpi xmlns:a14="http://schemas.microsoft.com/office/drawing/2010/main" val="0"/>
              </a:ext>
            </a:extLst>
          </a:blip>
          <a:srcRect l="81165"/>
          <a:stretch/>
        </p:blipFill>
        <p:spPr>
          <a:xfrm>
            <a:off x="8458498" y="4725144"/>
            <a:ext cx="650006" cy="1367483"/>
          </a:xfrm>
          <a:prstGeom prst="rect">
            <a:avLst/>
          </a:prstGeom>
        </p:spPr>
      </p:pic>
    </p:spTree>
    <p:extLst>
      <p:ext uri="{BB962C8B-B14F-4D97-AF65-F5344CB8AC3E}">
        <p14:creationId xmlns:p14="http://schemas.microsoft.com/office/powerpoint/2010/main" val="383617266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grada vsebine 2"/>
          <p:cNvSpPr>
            <a:spLocks noGrp="1"/>
          </p:cNvSpPr>
          <p:nvPr>
            <p:ph idx="1"/>
          </p:nvPr>
        </p:nvSpPr>
        <p:spPr>
          <a:xfrm>
            <a:off x="457200" y="404664"/>
            <a:ext cx="7620000" cy="5996136"/>
          </a:xfrm>
        </p:spPr>
        <p:txBody>
          <a:bodyPr>
            <a:normAutofit/>
          </a:bodyPr>
          <a:lstStyle/>
          <a:p>
            <a:r>
              <a:rPr lang="sl-SI" b="1" dirty="0"/>
              <a:t>Medobčinsko društvo gluhih in naglušnih</a:t>
            </a:r>
            <a:r>
              <a:rPr lang="sl-SI" dirty="0"/>
              <a:t> </a:t>
            </a:r>
            <a:r>
              <a:rPr lang="sl-SI" b="1" dirty="0" smtClean="0"/>
              <a:t>Velenje </a:t>
            </a:r>
            <a:r>
              <a:rPr lang="sl-SI" dirty="0" smtClean="0"/>
              <a:t>je v </a:t>
            </a:r>
            <a:r>
              <a:rPr lang="sl-SI" dirty="0"/>
              <a:t>letu </a:t>
            </a:r>
            <a:r>
              <a:rPr lang="sl-SI" dirty="0" smtClean="0"/>
              <a:t>2013 izvajalo </a:t>
            </a:r>
            <a:r>
              <a:rPr lang="sl-SI" dirty="0"/>
              <a:t>program Usposabljanje za aktivno življenje in delo in preprečevanje socialne izključenosti gluhih, naglušnih in </a:t>
            </a:r>
            <a:r>
              <a:rPr lang="sl-SI" dirty="0" err="1" smtClean="0"/>
              <a:t>gluhoslepih</a:t>
            </a:r>
            <a:r>
              <a:rPr lang="sl-SI" dirty="0" smtClean="0"/>
              <a:t>.</a:t>
            </a:r>
          </a:p>
          <a:p>
            <a:endParaRPr lang="sl-SI" dirty="0"/>
          </a:p>
          <a:p>
            <a:endParaRPr lang="sl-SI" dirty="0" smtClean="0"/>
          </a:p>
          <a:p>
            <a:endParaRPr lang="sl-SI" dirty="0"/>
          </a:p>
          <a:p>
            <a:endParaRPr lang="sl-SI" dirty="0" smtClean="0"/>
          </a:p>
          <a:p>
            <a:endParaRPr lang="sl-SI" dirty="0" smtClean="0"/>
          </a:p>
          <a:p>
            <a:r>
              <a:rPr lang="sl-SI" b="1" dirty="0"/>
              <a:t>Združenje multiple skleroze – podružnica Saša </a:t>
            </a:r>
            <a:r>
              <a:rPr lang="sl-SI" b="1" dirty="0" smtClean="0"/>
              <a:t>Velenje </a:t>
            </a:r>
            <a:r>
              <a:rPr lang="sl-SI" dirty="0"/>
              <a:t>izvaja program </a:t>
            </a:r>
            <a:r>
              <a:rPr lang="sl-SI" dirty="0" err="1"/>
              <a:t>poverjeniških</a:t>
            </a:r>
            <a:r>
              <a:rPr lang="sl-SI" dirty="0"/>
              <a:t> obiskov, ki so namenjeni težko </a:t>
            </a:r>
            <a:r>
              <a:rPr lang="sl-SI" dirty="0" err="1"/>
              <a:t>pokretnim</a:t>
            </a:r>
            <a:r>
              <a:rPr lang="sl-SI" dirty="0"/>
              <a:t> in </a:t>
            </a:r>
            <a:r>
              <a:rPr lang="sl-SI" dirty="0" err="1"/>
              <a:t>nepokretnim</a:t>
            </a:r>
            <a:r>
              <a:rPr lang="sl-SI" dirty="0"/>
              <a:t> članom, organizirajo seminarje za usposabljanje mladostnikov in mlajših oseb z MS, izvajajo obnovitvene rehabilitacije članov z MS v zdraviliščih, izvajajo družinske rehabilitacije za uporabnike invalidskih vozičkov in </a:t>
            </a:r>
            <a:r>
              <a:rPr lang="sl-SI" dirty="0" smtClean="0"/>
              <a:t>njiho</a:t>
            </a:r>
            <a:r>
              <a:rPr lang="sl-SI" dirty="0"/>
              <a:t>vih svojcev.</a:t>
            </a:r>
            <a:endParaRPr lang="en-US" dirty="0"/>
          </a:p>
          <a:p>
            <a:pPr marL="114300" indent="0">
              <a:buNone/>
            </a:pPr>
            <a:endParaRPr lang="en-US" dirty="0"/>
          </a:p>
        </p:txBody>
      </p:sp>
      <p:pic>
        <p:nvPicPr>
          <p:cNvPr id="5" name="Slika 4"/>
          <p:cNvPicPr>
            <a:picLocks noChangeAspect="1"/>
          </p:cNvPicPr>
          <p:nvPr/>
        </p:nvPicPr>
        <p:blipFill rotWithShape="1">
          <a:blip r:embed="rId2">
            <a:extLst>
              <a:ext uri="{28A0092B-C50C-407E-A947-70E740481C1C}">
                <a14:useLocalDpi xmlns:a14="http://schemas.microsoft.com/office/drawing/2010/main" val="0"/>
              </a:ext>
            </a:extLst>
          </a:blip>
          <a:srcRect l="10833" t="13875" r="8917"/>
          <a:stretch/>
        </p:blipFill>
        <p:spPr>
          <a:xfrm>
            <a:off x="395536" y="1916832"/>
            <a:ext cx="2272683" cy="1829288"/>
          </a:xfrm>
          <a:prstGeom prst="rect">
            <a:avLst/>
          </a:prstGeom>
          <a:ln w="12700">
            <a:solidFill>
              <a:schemeClr val="tx1"/>
            </a:solidFill>
          </a:ln>
        </p:spPr>
      </p:pic>
      <p:pic>
        <p:nvPicPr>
          <p:cNvPr id="6" name="Slika 5"/>
          <p:cNvPicPr>
            <a:picLocks noChangeAspect="1"/>
          </p:cNvPicPr>
          <p:nvPr/>
        </p:nvPicPr>
        <p:blipFill rotWithShape="1">
          <a:blip r:embed="rId3">
            <a:extLst>
              <a:ext uri="{28A0092B-C50C-407E-A947-70E740481C1C}">
                <a14:useLocalDpi xmlns:a14="http://schemas.microsoft.com/office/drawing/2010/main" val="0"/>
              </a:ext>
            </a:extLst>
          </a:blip>
          <a:srcRect l="9167" t="29685" r="18107"/>
          <a:stretch/>
        </p:blipFill>
        <p:spPr>
          <a:xfrm>
            <a:off x="2843808" y="1916833"/>
            <a:ext cx="3372949" cy="1829288"/>
          </a:xfrm>
          <a:prstGeom prst="rect">
            <a:avLst/>
          </a:prstGeom>
          <a:ln w="12700">
            <a:solidFill>
              <a:schemeClr val="tx1"/>
            </a:solidFill>
          </a:ln>
        </p:spPr>
      </p:pic>
      <p:pic>
        <p:nvPicPr>
          <p:cNvPr id="7" name="Slika 6"/>
          <p:cNvPicPr>
            <a:picLocks noChangeAspect="1"/>
          </p:cNvPicPr>
          <p:nvPr/>
        </p:nvPicPr>
        <p:blipFill rotWithShape="1">
          <a:blip r:embed="rId4">
            <a:extLst>
              <a:ext uri="{28A0092B-C50C-407E-A947-70E740481C1C}">
                <a14:useLocalDpi xmlns:a14="http://schemas.microsoft.com/office/drawing/2010/main" val="0"/>
              </a:ext>
            </a:extLst>
          </a:blip>
          <a:srcRect l="6816" t="23022" r="12401"/>
          <a:stretch/>
        </p:blipFill>
        <p:spPr>
          <a:xfrm>
            <a:off x="6372200" y="1916834"/>
            <a:ext cx="2559665" cy="1829288"/>
          </a:xfrm>
          <a:prstGeom prst="rect">
            <a:avLst/>
          </a:prstGeom>
          <a:ln w="12700">
            <a:solidFill>
              <a:schemeClr val="tx1"/>
            </a:solidFill>
          </a:ln>
        </p:spPr>
      </p:pic>
      <p:pic>
        <p:nvPicPr>
          <p:cNvPr id="8" name="Slika 7"/>
          <p:cNvPicPr>
            <a:picLocks noChangeAspect="1"/>
          </p:cNvPicPr>
          <p:nvPr/>
        </p:nvPicPr>
        <p:blipFill rotWithShape="1">
          <a:blip r:embed="rId5" cstate="print">
            <a:extLst>
              <a:ext uri="{28A0092B-C50C-407E-A947-70E740481C1C}">
                <a14:useLocalDpi xmlns:a14="http://schemas.microsoft.com/office/drawing/2010/main" val="0"/>
              </a:ext>
            </a:extLst>
          </a:blip>
          <a:srcRect l="81165"/>
          <a:stretch/>
        </p:blipFill>
        <p:spPr>
          <a:xfrm>
            <a:off x="8458498" y="4725144"/>
            <a:ext cx="650006" cy="1367483"/>
          </a:xfrm>
          <a:prstGeom prst="rect">
            <a:avLst/>
          </a:prstGeom>
        </p:spPr>
      </p:pic>
    </p:spTree>
    <p:extLst>
      <p:ext uri="{BB962C8B-B14F-4D97-AF65-F5344CB8AC3E}">
        <p14:creationId xmlns:p14="http://schemas.microsoft.com/office/powerpoint/2010/main" val="239746316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grada vsebine 2"/>
          <p:cNvSpPr>
            <a:spLocks noGrp="1"/>
          </p:cNvSpPr>
          <p:nvPr>
            <p:ph idx="1"/>
          </p:nvPr>
        </p:nvSpPr>
        <p:spPr>
          <a:xfrm>
            <a:off x="467544" y="404664"/>
            <a:ext cx="7620000" cy="5904656"/>
          </a:xfrm>
        </p:spPr>
        <p:txBody>
          <a:bodyPr/>
          <a:lstStyle/>
          <a:p>
            <a:r>
              <a:rPr lang="sl-SI" b="1" dirty="0"/>
              <a:t>»Invalid« Društvo gibalno oviranih in oseb z invalidnostjo </a:t>
            </a:r>
            <a:r>
              <a:rPr lang="sl-SI" b="1" dirty="0" err="1"/>
              <a:t>Konovo</a:t>
            </a:r>
            <a:r>
              <a:rPr lang="sl-SI" b="1" dirty="0"/>
              <a:t> je </a:t>
            </a:r>
            <a:r>
              <a:rPr lang="sl-SI" dirty="0"/>
              <a:t>v letu 2013 izvajalo program Psihosocialne pomoči in osebne asistence invalidom, program Pomoč Invalid Invalidu v obliki obiskov in pogovorov na domu in iskanjem strokovne pomoči.</a:t>
            </a:r>
            <a:endParaRPr lang="en-US" dirty="0"/>
          </a:p>
          <a:p>
            <a:r>
              <a:rPr lang="sl-SI" b="1" dirty="0" smtClean="0"/>
              <a:t>Društvo Sožitje Velenje</a:t>
            </a:r>
            <a:r>
              <a:rPr lang="sl-SI" dirty="0"/>
              <a:t> je v letu 2013 izvajalo številne aktivnosti s ciljem izboljšanja življenja invalidov in njihovih staršev oziroma skrbnikov.</a:t>
            </a:r>
            <a:endParaRPr lang="en-US" b="1" dirty="0"/>
          </a:p>
        </p:txBody>
      </p:sp>
      <p:pic>
        <p:nvPicPr>
          <p:cNvPr id="4" name="Slika 3"/>
          <p:cNvPicPr>
            <a:picLocks noChangeAspect="1"/>
          </p:cNvPicPr>
          <p:nvPr/>
        </p:nvPicPr>
        <p:blipFill rotWithShape="1">
          <a:blip r:embed="rId2">
            <a:extLst>
              <a:ext uri="{28A0092B-C50C-407E-A947-70E740481C1C}">
                <a14:useLocalDpi xmlns:a14="http://schemas.microsoft.com/office/drawing/2010/main" val="0"/>
              </a:ext>
            </a:extLst>
          </a:blip>
          <a:srcRect t="21958"/>
          <a:stretch/>
        </p:blipFill>
        <p:spPr>
          <a:xfrm>
            <a:off x="899592" y="3429000"/>
            <a:ext cx="4366496" cy="2555775"/>
          </a:xfrm>
          <a:prstGeom prst="rect">
            <a:avLst/>
          </a:prstGeom>
          <a:ln w="12700">
            <a:solidFill>
              <a:schemeClr val="accent1"/>
            </a:solidFill>
          </a:ln>
        </p:spPr>
      </p:pic>
      <p:pic>
        <p:nvPicPr>
          <p:cNvPr id="5" name="Slika 4"/>
          <p:cNvPicPr>
            <a:picLocks noChangeAspect="1"/>
          </p:cNvPicPr>
          <p:nvPr/>
        </p:nvPicPr>
        <p:blipFill rotWithShape="1">
          <a:blip r:embed="rId3">
            <a:extLst>
              <a:ext uri="{28A0092B-C50C-407E-A947-70E740481C1C}">
                <a14:useLocalDpi xmlns:a14="http://schemas.microsoft.com/office/drawing/2010/main" val="0"/>
              </a:ext>
            </a:extLst>
          </a:blip>
          <a:srcRect l="26845" t="3905" r="6893" b="8932"/>
          <a:stretch/>
        </p:blipFill>
        <p:spPr>
          <a:xfrm>
            <a:off x="5364088" y="3427546"/>
            <a:ext cx="2592287" cy="2557473"/>
          </a:xfrm>
          <a:prstGeom prst="rect">
            <a:avLst/>
          </a:prstGeom>
          <a:ln w="12700">
            <a:solidFill>
              <a:schemeClr val="accent1"/>
            </a:solidFill>
          </a:ln>
        </p:spPr>
      </p:pic>
      <p:pic>
        <p:nvPicPr>
          <p:cNvPr id="6" name="Slika 5"/>
          <p:cNvPicPr>
            <a:picLocks noChangeAspect="1"/>
          </p:cNvPicPr>
          <p:nvPr/>
        </p:nvPicPr>
        <p:blipFill rotWithShape="1">
          <a:blip r:embed="rId4" cstate="print">
            <a:extLst>
              <a:ext uri="{28A0092B-C50C-407E-A947-70E740481C1C}">
                <a14:useLocalDpi xmlns:a14="http://schemas.microsoft.com/office/drawing/2010/main" val="0"/>
              </a:ext>
            </a:extLst>
          </a:blip>
          <a:srcRect l="81165"/>
          <a:stretch/>
        </p:blipFill>
        <p:spPr>
          <a:xfrm>
            <a:off x="8458498" y="4725144"/>
            <a:ext cx="650006" cy="1367483"/>
          </a:xfrm>
          <a:prstGeom prst="rect">
            <a:avLst/>
          </a:prstGeom>
        </p:spPr>
      </p:pic>
    </p:spTree>
    <p:extLst>
      <p:ext uri="{BB962C8B-B14F-4D97-AF65-F5344CB8AC3E}">
        <p14:creationId xmlns:p14="http://schemas.microsoft.com/office/powerpoint/2010/main" val="222217778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sl-SI" sz="3000" dirty="0"/>
              <a:t>Odpravljanje ovir, ki onemogočajo ali otežujejo neodvisno življenje invalidov</a:t>
            </a:r>
            <a:endParaRPr lang="en-US" sz="3000" dirty="0"/>
          </a:p>
        </p:txBody>
      </p:sp>
      <p:sp>
        <p:nvSpPr>
          <p:cNvPr id="3" name="Ograda vsebine 2"/>
          <p:cNvSpPr>
            <a:spLocks noGrp="1"/>
          </p:cNvSpPr>
          <p:nvPr>
            <p:ph idx="1"/>
          </p:nvPr>
        </p:nvSpPr>
        <p:spPr>
          <a:xfrm>
            <a:off x="457200" y="1412776"/>
            <a:ext cx="7620000" cy="4988024"/>
          </a:xfrm>
        </p:spPr>
        <p:txBody>
          <a:bodyPr>
            <a:normAutofit fontScale="92500"/>
          </a:bodyPr>
          <a:lstStyle/>
          <a:p>
            <a:r>
              <a:rPr lang="sl-SI" b="1" dirty="0"/>
              <a:t>Ureditev dostopov za invalide na javnih cestah in ulicah v mesto in </a:t>
            </a:r>
            <a:r>
              <a:rPr lang="sl-SI" b="1" dirty="0" smtClean="0"/>
              <a:t>sicer:</a:t>
            </a:r>
          </a:p>
          <a:p>
            <a:pPr>
              <a:buFontTx/>
              <a:buChar char="-"/>
            </a:pPr>
            <a:r>
              <a:rPr lang="x-none" smtClean="0"/>
              <a:t>V </a:t>
            </a:r>
            <a:r>
              <a:rPr lang="x-none"/>
              <a:t>letu 2013 so na območju Krajevne skupnosti Gorica uredili dostop za invalide na vozičku v stanovanjski blok Koželjskega ulica 1, </a:t>
            </a:r>
            <a:endParaRPr lang="sl-SI" dirty="0" smtClean="0"/>
          </a:p>
          <a:p>
            <a:pPr lvl="0">
              <a:buFontTx/>
              <a:buChar char="-"/>
            </a:pPr>
            <a:r>
              <a:rPr lang="x-none" smtClean="0"/>
              <a:t>v </a:t>
            </a:r>
            <a:r>
              <a:rPr lang="x-none"/>
              <a:t>bloku Goriška cesta 44 so vgradili dvigalo in s tem omogočili invalidom dostop v višja nadstropja, na parkirišču pri blokih Goriška 61 – 65 so bile sanirane stopnice in nameščeno držalo za varnejšo hojo po stopnicah. Okoli novega poslovno stanovanjskega </a:t>
            </a:r>
            <a:r>
              <a:rPr lang="x-none" smtClean="0"/>
              <a:t>kompleksa</a:t>
            </a:r>
            <a:r>
              <a:rPr lang="sl-SI" dirty="0" smtClean="0"/>
              <a:t> na Gorici</a:t>
            </a:r>
            <a:r>
              <a:rPr lang="x-none" smtClean="0"/>
              <a:t> </a:t>
            </a:r>
            <a:r>
              <a:rPr lang="x-none"/>
              <a:t>je zgrajen pločnik, ki omogoča varnejši dostop za invalide, urejeno je bilo tudi eno začasno parkirišče za invalide v času gradnje </a:t>
            </a:r>
            <a:r>
              <a:rPr lang="x-none" smtClean="0"/>
              <a:t>objekta</a:t>
            </a:r>
            <a:r>
              <a:rPr lang="sl-SI" dirty="0"/>
              <a:t>, </a:t>
            </a:r>
          </a:p>
          <a:p>
            <a:pPr lvl="0">
              <a:buFontTx/>
              <a:buChar char="-"/>
            </a:pPr>
            <a:r>
              <a:rPr lang="sl-SI" dirty="0" smtClean="0"/>
              <a:t>ponižali </a:t>
            </a:r>
            <a:r>
              <a:rPr lang="sl-SI" dirty="0"/>
              <a:t>so dva robnika na pločniku proti pokopališču in enega pri Super </a:t>
            </a:r>
            <a:r>
              <a:rPr lang="sl-SI" dirty="0" smtClean="0"/>
              <a:t>novi.</a:t>
            </a:r>
            <a:endParaRPr lang="sl-SI" dirty="0"/>
          </a:p>
          <a:p>
            <a:pPr lvl="0">
              <a:buFontTx/>
              <a:buChar char="-"/>
            </a:pPr>
            <a:r>
              <a:rPr lang="sl-SI" dirty="0" smtClean="0"/>
              <a:t>Na </a:t>
            </a:r>
            <a:r>
              <a:rPr lang="sl-SI" dirty="0"/>
              <a:t>avtobusni postaji v Velenju je izobešen vozni red tako, da je viden in dostopen invalidnim osebam z zmanjšano mobilnostjo. </a:t>
            </a:r>
            <a:endParaRPr lang="en-US" dirty="0"/>
          </a:p>
          <a:p>
            <a:pPr marL="114300" indent="0">
              <a:buNone/>
            </a:pPr>
            <a:endParaRPr lang="en-US" dirty="0"/>
          </a:p>
        </p:txBody>
      </p:sp>
      <p:pic>
        <p:nvPicPr>
          <p:cNvPr id="4" name="Slika 3"/>
          <p:cNvPicPr>
            <a:picLocks noChangeAspect="1"/>
          </p:cNvPicPr>
          <p:nvPr/>
        </p:nvPicPr>
        <p:blipFill rotWithShape="1">
          <a:blip r:embed="rId2" cstate="print">
            <a:extLst>
              <a:ext uri="{28A0092B-C50C-407E-A947-70E740481C1C}">
                <a14:useLocalDpi xmlns:a14="http://schemas.microsoft.com/office/drawing/2010/main" val="0"/>
              </a:ext>
            </a:extLst>
          </a:blip>
          <a:srcRect l="81165"/>
          <a:stretch/>
        </p:blipFill>
        <p:spPr>
          <a:xfrm>
            <a:off x="8458498" y="4725144"/>
            <a:ext cx="650006" cy="1367483"/>
          </a:xfrm>
          <a:prstGeom prst="rect">
            <a:avLst/>
          </a:prstGeom>
        </p:spPr>
      </p:pic>
    </p:spTree>
    <p:extLst>
      <p:ext uri="{BB962C8B-B14F-4D97-AF65-F5344CB8AC3E}">
        <p14:creationId xmlns:p14="http://schemas.microsoft.com/office/powerpoint/2010/main" val="279882391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grada vsebine 2"/>
          <p:cNvSpPr>
            <a:spLocks noGrp="1"/>
          </p:cNvSpPr>
          <p:nvPr>
            <p:ph idx="1"/>
          </p:nvPr>
        </p:nvSpPr>
        <p:spPr>
          <a:xfrm>
            <a:off x="457200" y="404664"/>
            <a:ext cx="7620000" cy="6264696"/>
          </a:xfrm>
        </p:spPr>
        <p:txBody>
          <a:bodyPr/>
          <a:lstStyle/>
          <a:p>
            <a:r>
              <a:rPr lang="sl-SI" sz="2000" b="1" dirty="0"/>
              <a:t>Ustrezna horizontalna in vertikalna označitev obstoječih parkirnih </a:t>
            </a:r>
            <a:r>
              <a:rPr lang="sl-SI" sz="2000" b="1" dirty="0" smtClean="0"/>
              <a:t>mest:</a:t>
            </a:r>
          </a:p>
          <a:p>
            <a:pPr marL="114300" indent="0">
              <a:buNone/>
            </a:pPr>
            <a:r>
              <a:rPr lang="sl-SI" sz="2000" dirty="0"/>
              <a:t>Označitev parkirišč na </a:t>
            </a:r>
            <a:r>
              <a:rPr lang="sl-SI" sz="2000" dirty="0" err="1"/>
              <a:t>Stantetovi</a:t>
            </a:r>
            <a:r>
              <a:rPr lang="sl-SI" sz="2000" dirty="0"/>
              <a:t>, Kardeljevem trgu, pred Zdravstvenim domom, na </a:t>
            </a:r>
            <a:r>
              <a:rPr lang="sl-SI" sz="2000" dirty="0" err="1"/>
              <a:t>Koželjskega</a:t>
            </a:r>
            <a:r>
              <a:rPr lang="sl-SI" sz="2000" dirty="0"/>
              <a:t> ulici, na Goriški in na </a:t>
            </a:r>
            <a:r>
              <a:rPr lang="sl-SI" sz="2000" dirty="0" smtClean="0"/>
              <a:t>Cankarjevi.</a:t>
            </a:r>
          </a:p>
          <a:p>
            <a:pPr marL="114300" indent="0">
              <a:buNone/>
            </a:pPr>
            <a:endParaRPr lang="sl-SI" sz="2000" dirty="0"/>
          </a:p>
          <a:p>
            <a:pPr marL="114300" indent="0">
              <a:buNone/>
            </a:pPr>
            <a:endParaRPr lang="sl-SI" sz="2000" dirty="0" smtClean="0"/>
          </a:p>
          <a:p>
            <a:pPr marL="114300" indent="0">
              <a:buNone/>
            </a:pPr>
            <a:endParaRPr lang="sl-SI" sz="2000" dirty="0"/>
          </a:p>
          <a:p>
            <a:pPr marL="114300" indent="0">
              <a:buNone/>
            </a:pPr>
            <a:endParaRPr lang="sl-SI" sz="2000" dirty="0" smtClean="0"/>
          </a:p>
          <a:p>
            <a:pPr marL="114300" indent="0">
              <a:buNone/>
            </a:pPr>
            <a:endParaRPr lang="sl-SI" sz="2000" dirty="0"/>
          </a:p>
          <a:p>
            <a:endParaRPr lang="sl-SI" sz="2000" b="1" dirty="0" smtClean="0"/>
          </a:p>
          <a:p>
            <a:r>
              <a:rPr lang="sl-SI" sz="2000" b="1" dirty="0" smtClean="0"/>
              <a:t>Zagotavljanje </a:t>
            </a:r>
            <a:r>
              <a:rPr lang="sl-SI" sz="2000" b="1" dirty="0"/>
              <a:t>neoviranega gibanja invalidnim </a:t>
            </a:r>
            <a:r>
              <a:rPr lang="sl-SI" sz="2000" b="1" dirty="0" smtClean="0"/>
              <a:t>osebam:</a:t>
            </a:r>
          </a:p>
          <a:p>
            <a:pPr marL="114300" lvl="0" indent="0">
              <a:buNone/>
            </a:pPr>
            <a:r>
              <a:rPr lang="sl-SI" sz="2000" dirty="0" smtClean="0"/>
              <a:t>Odprtje sodobnih javnih sanitarij ob velenjskem jezeru, označitev stopnic pri pošti z rumeno barvo/odsevnimi trakovi, montaža INOX držala na stopnicah v križišču Šaleške in Rudarske ceste, Upravna enota Velenje in MOV sta izvedli menjavo vhodnih vrat, ki so sedaj </a:t>
            </a:r>
            <a:r>
              <a:rPr lang="sl-SI" sz="2000" dirty="0" err="1" smtClean="0"/>
              <a:t>samopomična</a:t>
            </a:r>
            <a:r>
              <a:rPr lang="sl-SI" sz="2000" dirty="0" smtClean="0"/>
              <a:t>, v </a:t>
            </a:r>
            <a:r>
              <a:rPr lang="sl-SI" sz="2000" dirty="0"/>
              <a:t>Domu za varstvo odraslih Velenje so uredili okolico doma vključno s klančino za </a:t>
            </a:r>
            <a:r>
              <a:rPr lang="sl-SI" sz="2000" dirty="0" smtClean="0"/>
              <a:t>invalide, namestitev šestih </a:t>
            </a:r>
            <a:r>
              <a:rPr lang="sl-SI" sz="2000" dirty="0"/>
              <a:t>zvočnih signalov na </a:t>
            </a:r>
            <a:r>
              <a:rPr lang="sl-SI" sz="2000" dirty="0" smtClean="0"/>
              <a:t>semaforjih, …</a:t>
            </a:r>
            <a:endParaRPr lang="en-US" sz="2000" dirty="0"/>
          </a:p>
          <a:p>
            <a:pPr marL="114300" lvl="0" indent="0">
              <a:buNone/>
            </a:pPr>
            <a:endParaRPr lang="en-US" dirty="0" smtClean="0"/>
          </a:p>
          <a:p>
            <a:pPr marL="114300" indent="0">
              <a:buNone/>
            </a:pPr>
            <a:endParaRPr lang="sl-SI" dirty="0" smtClean="0"/>
          </a:p>
        </p:txBody>
      </p:sp>
      <p:pic>
        <p:nvPicPr>
          <p:cNvPr id="5" name="Slika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9512" y="1876528"/>
            <a:ext cx="2880320" cy="1913049"/>
          </a:xfrm>
          <a:prstGeom prst="rect">
            <a:avLst/>
          </a:prstGeom>
          <a:ln w="12700">
            <a:solidFill>
              <a:schemeClr val="tx1"/>
            </a:solidFill>
          </a:ln>
        </p:spPr>
      </p:pic>
      <p:pic>
        <p:nvPicPr>
          <p:cNvPr id="6" name="Slika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03848" y="1876526"/>
            <a:ext cx="2880320" cy="1913049"/>
          </a:xfrm>
          <a:prstGeom prst="rect">
            <a:avLst/>
          </a:prstGeom>
          <a:ln w="12700">
            <a:solidFill>
              <a:schemeClr val="tx1"/>
            </a:solidFill>
          </a:ln>
        </p:spPr>
      </p:pic>
      <p:pic>
        <p:nvPicPr>
          <p:cNvPr id="7" name="Slika 6"/>
          <p:cNvPicPr>
            <a:picLocks noChangeAspect="1"/>
          </p:cNvPicPr>
          <p:nvPr/>
        </p:nvPicPr>
        <p:blipFill rotWithShape="1">
          <a:blip r:embed="rId4" cstate="print">
            <a:extLst>
              <a:ext uri="{28A0092B-C50C-407E-A947-70E740481C1C}">
                <a14:useLocalDpi xmlns:a14="http://schemas.microsoft.com/office/drawing/2010/main" val="0"/>
              </a:ext>
            </a:extLst>
          </a:blip>
          <a:srcRect l="81165"/>
          <a:stretch/>
        </p:blipFill>
        <p:spPr>
          <a:xfrm>
            <a:off x="8458498" y="4725144"/>
            <a:ext cx="650006" cy="1367483"/>
          </a:xfrm>
          <a:prstGeom prst="rect">
            <a:avLst/>
          </a:prstGeom>
        </p:spPr>
      </p:pic>
      <p:pic>
        <p:nvPicPr>
          <p:cNvPr id="8" name="Slika 7"/>
          <p:cNvPicPr>
            <a:picLocks noChangeAspect="1"/>
          </p:cNvPicPr>
          <p:nvPr/>
        </p:nvPicPr>
        <p:blipFill rotWithShape="1">
          <a:blip r:embed="rId5" cstate="print">
            <a:extLst>
              <a:ext uri="{28A0092B-C50C-407E-A947-70E740481C1C}">
                <a14:useLocalDpi xmlns:a14="http://schemas.microsoft.com/office/drawing/2010/main" val="0"/>
              </a:ext>
            </a:extLst>
          </a:blip>
          <a:srcRect l="29515" t="27745" r="35243" b="23458"/>
          <a:stretch/>
        </p:blipFill>
        <p:spPr>
          <a:xfrm>
            <a:off x="6236185" y="1876526"/>
            <a:ext cx="2080231" cy="1913049"/>
          </a:xfrm>
          <a:prstGeom prst="rect">
            <a:avLst/>
          </a:prstGeom>
          <a:ln w="12700">
            <a:solidFill>
              <a:schemeClr val="tx1"/>
            </a:solidFill>
          </a:ln>
        </p:spPr>
      </p:pic>
    </p:spTree>
    <p:extLst>
      <p:ext uri="{BB962C8B-B14F-4D97-AF65-F5344CB8AC3E}">
        <p14:creationId xmlns:p14="http://schemas.microsoft.com/office/powerpoint/2010/main" val="99657521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457200" y="274638"/>
            <a:ext cx="7620000" cy="634082"/>
          </a:xfrm>
        </p:spPr>
        <p:txBody>
          <a:bodyPr/>
          <a:lstStyle/>
          <a:p>
            <a:r>
              <a:rPr lang="sl-SI" sz="3000" dirty="0"/>
              <a:t>Ostalo</a:t>
            </a:r>
            <a:endParaRPr lang="en-US" sz="3000" dirty="0"/>
          </a:p>
        </p:txBody>
      </p:sp>
      <p:sp>
        <p:nvSpPr>
          <p:cNvPr id="3" name="Ograda vsebine 2"/>
          <p:cNvSpPr>
            <a:spLocks noGrp="1"/>
          </p:cNvSpPr>
          <p:nvPr>
            <p:ph idx="1"/>
          </p:nvPr>
        </p:nvSpPr>
        <p:spPr>
          <a:xfrm>
            <a:off x="457200" y="980728"/>
            <a:ext cx="7620000" cy="5616624"/>
          </a:xfrm>
        </p:spPr>
        <p:txBody>
          <a:bodyPr>
            <a:normAutofit fontScale="92500"/>
          </a:bodyPr>
          <a:lstStyle/>
          <a:p>
            <a:pPr lvl="0"/>
            <a:r>
              <a:rPr lang="sl-SI" dirty="0"/>
              <a:t>Urad za investicije in razvoj Mestne občine Velenje</a:t>
            </a:r>
            <a:r>
              <a:rPr lang="sl-SI" b="1" dirty="0"/>
              <a:t> </a:t>
            </a:r>
            <a:r>
              <a:rPr lang="sl-SI" dirty="0"/>
              <a:t>je v letu 2013 dodelil </a:t>
            </a:r>
            <a:r>
              <a:rPr lang="sl-SI" b="1" dirty="0"/>
              <a:t>najemniška neprofitna stanovanja štirim </a:t>
            </a:r>
            <a:r>
              <a:rPr lang="sl-SI" b="1" dirty="0" smtClean="0"/>
              <a:t>invalidom</a:t>
            </a:r>
            <a:r>
              <a:rPr lang="sl-SI" dirty="0" smtClean="0"/>
              <a:t>,</a:t>
            </a:r>
          </a:p>
          <a:p>
            <a:pPr lvl="0"/>
            <a:r>
              <a:rPr lang="sl-SI" dirty="0"/>
              <a:t>i</a:t>
            </a:r>
            <a:r>
              <a:rPr lang="sl-SI" dirty="0" smtClean="0"/>
              <a:t>z </a:t>
            </a:r>
            <a:r>
              <a:rPr lang="sl-SI" dirty="0"/>
              <a:t>proračuna smo v letu 2013 </a:t>
            </a:r>
            <a:r>
              <a:rPr lang="sl-SI" b="1" dirty="0"/>
              <a:t>sofinancirali 30 </a:t>
            </a:r>
            <a:r>
              <a:rPr lang="sl-SI" b="1" dirty="0" smtClean="0"/>
              <a:t>društev</a:t>
            </a:r>
            <a:r>
              <a:rPr lang="sl-SI" dirty="0" smtClean="0"/>
              <a:t>,</a:t>
            </a:r>
          </a:p>
          <a:p>
            <a:pPr lvl="0"/>
            <a:r>
              <a:rPr lang="sl-SI" dirty="0" smtClean="0"/>
              <a:t>okoli </a:t>
            </a:r>
            <a:r>
              <a:rPr lang="sl-SI" b="1" dirty="0"/>
              <a:t>55 socialno šibkim družinam in posameznikom</a:t>
            </a:r>
            <a:r>
              <a:rPr lang="sl-SI" dirty="0"/>
              <a:t>, med katerimi je polovica invalidov, smo zagotovili možnost brezplačnega toplega obroka dnevno</a:t>
            </a:r>
            <a:r>
              <a:rPr lang="sl-SI" dirty="0" smtClean="0"/>
              <a:t>.</a:t>
            </a:r>
          </a:p>
          <a:p>
            <a:pPr lvl="0"/>
            <a:r>
              <a:rPr lang="sl-SI" dirty="0" smtClean="0"/>
              <a:t>dodelili smo </a:t>
            </a:r>
            <a:r>
              <a:rPr lang="sl-SI" b="1" dirty="0" smtClean="0"/>
              <a:t>285 enkratnih izrednih denarnih pomoči</a:t>
            </a:r>
            <a:r>
              <a:rPr lang="sl-SI" dirty="0"/>
              <a:t>, med katerimi so bili prejemniki pomoči tudi starejši, invalidi z nizko pokojnino in brezposelni </a:t>
            </a:r>
            <a:r>
              <a:rPr lang="sl-SI" dirty="0" smtClean="0"/>
              <a:t>invalidi,</a:t>
            </a:r>
            <a:endParaRPr lang="en-US" dirty="0"/>
          </a:p>
          <a:p>
            <a:pPr lvl="0"/>
            <a:r>
              <a:rPr lang="sl-SI" dirty="0"/>
              <a:t>i</a:t>
            </a:r>
            <a:r>
              <a:rPr lang="sl-SI" dirty="0" smtClean="0"/>
              <a:t>nvalidska </a:t>
            </a:r>
            <a:r>
              <a:rPr lang="sl-SI" dirty="0"/>
              <a:t>društva so za izvedbo svojih programov </a:t>
            </a:r>
            <a:r>
              <a:rPr lang="sl-SI" b="1" dirty="0"/>
              <a:t>brezplačno koristila</a:t>
            </a:r>
            <a:r>
              <a:rPr lang="sl-SI" dirty="0"/>
              <a:t> skupščinsko dvorano, dvorano Nova, dvorano v Glasbeni </a:t>
            </a:r>
            <a:r>
              <a:rPr lang="sl-SI" dirty="0" smtClean="0"/>
              <a:t>šoli in </a:t>
            </a:r>
            <a:r>
              <a:rPr lang="sl-SI" dirty="0"/>
              <a:t>Kulturni </a:t>
            </a:r>
            <a:r>
              <a:rPr lang="sl-SI" dirty="0" smtClean="0"/>
              <a:t>dom,</a:t>
            </a:r>
            <a:endParaRPr lang="en-US" dirty="0"/>
          </a:p>
          <a:p>
            <a:pPr lvl="0"/>
            <a:r>
              <a:rPr lang="sl-SI" dirty="0"/>
              <a:t>o</a:t>
            </a:r>
            <a:r>
              <a:rPr lang="sl-SI" dirty="0" smtClean="0"/>
              <a:t>bčina je </a:t>
            </a:r>
            <a:r>
              <a:rPr lang="sl-SI" b="1" dirty="0" smtClean="0"/>
              <a:t>sofinancirala </a:t>
            </a:r>
            <a:r>
              <a:rPr lang="sl-SI" b="1" dirty="0"/>
              <a:t>tudi programe javnih del</a:t>
            </a:r>
            <a:r>
              <a:rPr lang="sl-SI" dirty="0"/>
              <a:t>, kamor so vključeni </a:t>
            </a:r>
            <a:r>
              <a:rPr lang="sl-SI" dirty="0" smtClean="0"/>
              <a:t>invalidi,</a:t>
            </a:r>
            <a:endParaRPr lang="en-US" dirty="0"/>
          </a:p>
          <a:p>
            <a:pPr lvl="0"/>
            <a:r>
              <a:rPr lang="sl-SI" dirty="0"/>
              <a:t>Mestna občina Velenje je imela na dan 31. 12. 2013 zaposlenih </a:t>
            </a:r>
            <a:r>
              <a:rPr lang="sl-SI" b="1" dirty="0" smtClean="0"/>
              <a:t>13 </a:t>
            </a:r>
            <a:r>
              <a:rPr lang="sl-SI" b="1" dirty="0"/>
              <a:t>invalidov, od tega so bili štirje javni delavci.</a:t>
            </a:r>
            <a:endParaRPr lang="en-US" b="1" dirty="0"/>
          </a:p>
          <a:p>
            <a:pPr lvl="0"/>
            <a:endParaRPr lang="en-US" dirty="0"/>
          </a:p>
          <a:p>
            <a:endParaRPr lang="en-US" dirty="0"/>
          </a:p>
        </p:txBody>
      </p:sp>
      <p:pic>
        <p:nvPicPr>
          <p:cNvPr id="4" name="Slika 3"/>
          <p:cNvPicPr>
            <a:picLocks noChangeAspect="1"/>
          </p:cNvPicPr>
          <p:nvPr/>
        </p:nvPicPr>
        <p:blipFill rotWithShape="1">
          <a:blip r:embed="rId2" cstate="print">
            <a:extLst>
              <a:ext uri="{28A0092B-C50C-407E-A947-70E740481C1C}">
                <a14:useLocalDpi xmlns:a14="http://schemas.microsoft.com/office/drawing/2010/main" val="0"/>
              </a:ext>
            </a:extLst>
          </a:blip>
          <a:srcRect l="81165"/>
          <a:stretch/>
        </p:blipFill>
        <p:spPr>
          <a:xfrm>
            <a:off x="8458498" y="4725144"/>
            <a:ext cx="650006" cy="1367483"/>
          </a:xfrm>
          <a:prstGeom prst="rect">
            <a:avLst/>
          </a:prstGeom>
        </p:spPr>
      </p:pic>
    </p:spTree>
    <p:extLst>
      <p:ext uri="{BB962C8B-B14F-4D97-AF65-F5344CB8AC3E}">
        <p14:creationId xmlns:p14="http://schemas.microsoft.com/office/powerpoint/2010/main" val="237946225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pPr algn="ctr"/>
            <a:r>
              <a:rPr lang="sl-SI" dirty="0" smtClean="0"/>
              <a:t>Hvala za vašo pozornost!</a:t>
            </a:r>
            <a:endParaRPr lang="en-US" dirty="0"/>
          </a:p>
        </p:txBody>
      </p:sp>
      <p:pic>
        <p:nvPicPr>
          <p:cNvPr id="4" name="Slika 3"/>
          <p:cNvPicPr>
            <a:picLocks noChangeAspect="1"/>
          </p:cNvPicPr>
          <p:nvPr/>
        </p:nvPicPr>
        <p:blipFill rotWithShape="1">
          <a:blip r:embed="rId2" cstate="print">
            <a:extLst>
              <a:ext uri="{28A0092B-C50C-407E-A947-70E740481C1C}">
                <a14:useLocalDpi xmlns:a14="http://schemas.microsoft.com/office/drawing/2010/main" val="0"/>
              </a:ext>
            </a:extLst>
          </a:blip>
          <a:srcRect l="21583" r="39301" b="17072"/>
          <a:stretch/>
        </p:blipFill>
        <p:spPr>
          <a:xfrm>
            <a:off x="562529" y="1556793"/>
            <a:ext cx="1873189" cy="2637642"/>
          </a:xfrm>
          <a:prstGeom prst="rect">
            <a:avLst/>
          </a:prstGeom>
          <a:ln w="12700">
            <a:solidFill>
              <a:schemeClr val="tx1"/>
            </a:solidFill>
          </a:ln>
        </p:spPr>
      </p:pic>
      <p:pic>
        <p:nvPicPr>
          <p:cNvPr id="5" name="Slika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50761" y="1556793"/>
            <a:ext cx="3312368" cy="2200006"/>
          </a:xfrm>
          <a:prstGeom prst="rect">
            <a:avLst/>
          </a:prstGeom>
          <a:ln w="12700">
            <a:solidFill>
              <a:schemeClr val="tx1"/>
            </a:solidFill>
          </a:ln>
        </p:spPr>
      </p:pic>
      <p:pic>
        <p:nvPicPr>
          <p:cNvPr id="6" name="Slika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62390" y="4629065"/>
            <a:ext cx="1938529" cy="1326362"/>
          </a:xfrm>
          <a:prstGeom prst="rect">
            <a:avLst/>
          </a:prstGeom>
          <a:ln w="12700">
            <a:solidFill>
              <a:schemeClr val="tx1"/>
            </a:solidFill>
          </a:ln>
        </p:spPr>
      </p:pic>
      <p:pic>
        <p:nvPicPr>
          <p:cNvPr id="7" name="Slika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062391" y="1556792"/>
            <a:ext cx="1938528" cy="1292352"/>
          </a:xfrm>
          <a:prstGeom prst="rect">
            <a:avLst/>
          </a:prstGeom>
          <a:ln w="12700">
            <a:solidFill>
              <a:schemeClr val="tx1"/>
            </a:solidFill>
          </a:ln>
        </p:spPr>
      </p:pic>
      <p:pic>
        <p:nvPicPr>
          <p:cNvPr id="9" name="Slika 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062392" y="3075107"/>
            <a:ext cx="1938528" cy="1326361"/>
          </a:xfrm>
          <a:prstGeom prst="rect">
            <a:avLst/>
          </a:prstGeom>
          <a:ln w="12700">
            <a:solidFill>
              <a:schemeClr val="tx1"/>
            </a:solidFill>
          </a:ln>
        </p:spPr>
      </p:pic>
      <p:pic>
        <p:nvPicPr>
          <p:cNvPr id="10" name="Slika 9"/>
          <p:cNvPicPr>
            <a:picLocks noChangeAspect="1"/>
          </p:cNvPicPr>
          <p:nvPr/>
        </p:nvPicPr>
        <p:blipFill rotWithShape="1">
          <a:blip r:embed="rId7">
            <a:extLst>
              <a:ext uri="{28A0092B-C50C-407E-A947-70E740481C1C}">
                <a14:useLocalDpi xmlns:a14="http://schemas.microsoft.com/office/drawing/2010/main" val="0"/>
              </a:ext>
            </a:extLst>
          </a:blip>
          <a:srcRect b="15090"/>
          <a:stretch/>
        </p:blipFill>
        <p:spPr>
          <a:xfrm>
            <a:off x="2650761" y="3878329"/>
            <a:ext cx="3312368" cy="2077098"/>
          </a:xfrm>
          <a:prstGeom prst="rect">
            <a:avLst/>
          </a:prstGeom>
          <a:ln w="12700">
            <a:solidFill>
              <a:schemeClr val="tx1"/>
            </a:solidFill>
          </a:ln>
        </p:spPr>
      </p:pic>
      <p:pic>
        <p:nvPicPr>
          <p:cNvPr id="11" name="Slika 10"/>
          <p:cNvPicPr>
            <a:picLocks noChangeAspect="1"/>
          </p:cNvPicPr>
          <p:nvPr/>
        </p:nvPicPr>
        <p:blipFill rotWithShape="1">
          <a:blip r:embed="rId8" cstate="print">
            <a:extLst>
              <a:ext uri="{28A0092B-C50C-407E-A947-70E740481C1C}">
                <a14:useLocalDpi xmlns:a14="http://schemas.microsoft.com/office/drawing/2010/main" val="0"/>
              </a:ext>
            </a:extLst>
          </a:blip>
          <a:srcRect l="81165"/>
          <a:stretch/>
        </p:blipFill>
        <p:spPr>
          <a:xfrm>
            <a:off x="8458498" y="4725144"/>
            <a:ext cx="650006" cy="1367483"/>
          </a:xfrm>
          <a:prstGeom prst="rect">
            <a:avLst/>
          </a:prstGeom>
        </p:spPr>
      </p:pic>
      <p:pic>
        <p:nvPicPr>
          <p:cNvPr id="12" name="Slika 11"/>
          <p:cNvPicPr>
            <a:picLocks noChangeAspect="1"/>
          </p:cNvPicPr>
          <p:nvPr/>
        </p:nvPicPr>
        <p:blipFill rotWithShape="1">
          <a:blip r:embed="rId9">
            <a:extLst>
              <a:ext uri="{28A0092B-C50C-407E-A947-70E740481C1C}">
                <a14:useLocalDpi xmlns:a14="http://schemas.microsoft.com/office/drawing/2010/main" val="0"/>
              </a:ext>
            </a:extLst>
          </a:blip>
          <a:srcRect l="6816" t="23022" r="24644"/>
          <a:stretch/>
        </p:blipFill>
        <p:spPr>
          <a:xfrm>
            <a:off x="562529" y="4377602"/>
            <a:ext cx="1873189" cy="1577825"/>
          </a:xfrm>
          <a:prstGeom prst="rect">
            <a:avLst/>
          </a:prstGeom>
          <a:ln w="12700">
            <a:solidFill>
              <a:schemeClr val="tx1"/>
            </a:solidFill>
          </a:ln>
        </p:spPr>
      </p:pic>
    </p:spTree>
    <p:extLst>
      <p:ext uri="{BB962C8B-B14F-4D97-AF65-F5344CB8AC3E}">
        <p14:creationId xmlns:p14="http://schemas.microsoft.com/office/powerpoint/2010/main" val="342788813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457200" y="274638"/>
            <a:ext cx="7931224" cy="1143000"/>
          </a:xfrm>
        </p:spPr>
        <p:txBody>
          <a:bodyPr/>
          <a:lstStyle/>
          <a:p>
            <a:r>
              <a:rPr lang="sl-SI" b="1" dirty="0"/>
              <a:t/>
            </a:r>
            <a:br>
              <a:rPr lang="sl-SI" b="1" dirty="0"/>
            </a:br>
            <a:r>
              <a:rPr lang="sl-SI" sz="4000" b="1" dirty="0" smtClean="0"/>
              <a:t>Obveščanje </a:t>
            </a:r>
            <a:r>
              <a:rPr lang="sl-SI" sz="4000" b="1" dirty="0"/>
              <a:t>in osveščanje občanov</a:t>
            </a:r>
            <a:r>
              <a:rPr lang="sl-SI" b="1" dirty="0"/>
              <a:t/>
            </a:r>
            <a:br>
              <a:rPr lang="sl-SI" b="1" dirty="0"/>
            </a:br>
            <a:endParaRPr lang="sl-SI" dirty="0"/>
          </a:p>
        </p:txBody>
      </p:sp>
      <p:sp>
        <p:nvSpPr>
          <p:cNvPr id="3" name="Ograda vsebine 2"/>
          <p:cNvSpPr>
            <a:spLocks noGrp="1"/>
          </p:cNvSpPr>
          <p:nvPr>
            <p:ph idx="1"/>
          </p:nvPr>
        </p:nvSpPr>
        <p:spPr>
          <a:xfrm>
            <a:off x="457200" y="1268760"/>
            <a:ext cx="7620000" cy="2188840"/>
          </a:xfrm>
        </p:spPr>
        <p:txBody>
          <a:bodyPr/>
          <a:lstStyle/>
          <a:p>
            <a:r>
              <a:rPr lang="sl-SI" dirty="0" smtClean="0"/>
              <a:t>Javni zavodi, invalidska društva, </a:t>
            </a:r>
            <a:r>
              <a:rPr lang="sl-SI" dirty="0"/>
              <a:t>TIC </a:t>
            </a:r>
            <a:r>
              <a:rPr lang="sl-SI" dirty="0" smtClean="0"/>
              <a:t>Velenje, Šolski center Velenje, velenjske osnovne šole, Vrtec Velenje, Ljudska univerza, VDC SAŠA, Rdeči križ Velenje, podjetja in mediji </a:t>
            </a:r>
          </a:p>
          <a:p>
            <a:r>
              <a:rPr lang="sl-SI" dirty="0" smtClean="0"/>
              <a:t>Obveščajo o pravicah invalidov, izvajajo aktivnosti, ki prispevajo k integraciji ter ohranjanju pozitivnega odnosa do različnosti in invalidnosti, …</a:t>
            </a:r>
          </a:p>
        </p:txBody>
      </p:sp>
      <p:pic>
        <p:nvPicPr>
          <p:cNvPr id="4" name="Slika 3"/>
          <p:cNvPicPr>
            <a:picLocks noChangeAspect="1"/>
          </p:cNvPicPr>
          <p:nvPr/>
        </p:nvPicPr>
        <p:blipFill rotWithShape="1">
          <a:blip r:embed="rId2">
            <a:extLst>
              <a:ext uri="{28A0092B-C50C-407E-A947-70E740481C1C}">
                <a14:useLocalDpi xmlns:a14="http://schemas.microsoft.com/office/drawing/2010/main" val="0"/>
              </a:ext>
            </a:extLst>
          </a:blip>
          <a:srcRect l="13541" r="19795"/>
          <a:stretch/>
        </p:blipFill>
        <p:spPr>
          <a:xfrm>
            <a:off x="4741666" y="3496777"/>
            <a:ext cx="3159788" cy="2658740"/>
          </a:xfrm>
          <a:prstGeom prst="rect">
            <a:avLst/>
          </a:prstGeom>
          <a:ln w="12700">
            <a:solidFill>
              <a:schemeClr val="tx1"/>
            </a:solidFill>
          </a:ln>
        </p:spPr>
      </p:pic>
      <p:sp>
        <p:nvSpPr>
          <p:cNvPr id="6" name="Ograda vsebine 2"/>
          <p:cNvSpPr txBox="1">
            <a:spLocks/>
          </p:cNvSpPr>
          <p:nvPr/>
        </p:nvSpPr>
        <p:spPr>
          <a:xfrm>
            <a:off x="467544" y="3431219"/>
            <a:ext cx="4229614" cy="2789857"/>
          </a:xfrm>
          <a:prstGeom prst="rect">
            <a:avLst/>
          </a:prstGeom>
        </p:spPr>
        <p:txBody>
          <a:bodyPr vert="horz" lIns="91440" tIns="45720" rIns="91440" bIns="45720" rtlCol="0">
            <a:normAutofit/>
          </a:bodyPr>
          <a:lst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r>
              <a:rPr lang="sl-SI" dirty="0" smtClean="0"/>
              <a:t>Obveščanje </a:t>
            </a:r>
            <a:r>
              <a:rPr lang="sl-SI" dirty="0"/>
              <a:t>poteka preko individualnega svetovanja in informiranja, objave informacij na spletnih straneh, preko telefona, informativnega gradiva v obliki letakov in zloženk, na informativnih točkah, preko medijev, na predavanjih, …</a:t>
            </a:r>
          </a:p>
        </p:txBody>
      </p:sp>
      <p:pic>
        <p:nvPicPr>
          <p:cNvPr id="7" name="Slika 6"/>
          <p:cNvPicPr>
            <a:picLocks noChangeAspect="1"/>
          </p:cNvPicPr>
          <p:nvPr/>
        </p:nvPicPr>
        <p:blipFill rotWithShape="1">
          <a:blip r:embed="rId3" cstate="print">
            <a:extLst>
              <a:ext uri="{28A0092B-C50C-407E-A947-70E740481C1C}">
                <a14:useLocalDpi xmlns:a14="http://schemas.microsoft.com/office/drawing/2010/main" val="0"/>
              </a:ext>
            </a:extLst>
          </a:blip>
          <a:srcRect l="81165"/>
          <a:stretch/>
        </p:blipFill>
        <p:spPr>
          <a:xfrm>
            <a:off x="8458498" y="4725144"/>
            <a:ext cx="650006" cy="1367483"/>
          </a:xfrm>
          <a:prstGeom prst="rect">
            <a:avLst/>
          </a:prstGeom>
        </p:spPr>
      </p:pic>
    </p:spTree>
    <p:extLst>
      <p:ext uri="{BB962C8B-B14F-4D97-AF65-F5344CB8AC3E}">
        <p14:creationId xmlns:p14="http://schemas.microsoft.com/office/powerpoint/2010/main" val="9800954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457200" y="116632"/>
            <a:ext cx="7787208" cy="1143000"/>
          </a:xfrm>
        </p:spPr>
        <p:txBody>
          <a:bodyPr/>
          <a:lstStyle/>
          <a:p>
            <a:r>
              <a:rPr lang="sl-SI" sz="3000" b="1" dirty="0"/>
              <a:t>Aktivnosti in programi, namenjeni invalidom</a:t>
            </a:r>
          </a:p>
        </p:txBody>
      </p:sp>
      <p:sp>
        <p:nvSpPr>
          <p:cNvPr id="3" name="Ograda vsebine 2"/>
          <p:cNvSpPr>
            <a:spLocks noGrp="1"/>
          </p:cNvSpPr>
          <p:nvPr>
            <p:ph idx="1"/>
          </p:nvPr>
        </p:nvSpPr>
        <p:spPr>
          <a:xfrm>
            <a:off x="395536" y="1052736"/>
            <a:ext cx="7787208" cy="5328592"/>
          </a:xfrm>
        </p:spPr>
        <p:txBody>
          <a:bodyPr>
            <a:noAutofit/>
          </a:bodyPr>
          <a:lstStyle/>
          <a:p>
            <a:r>
              <a:rPr lang="sl-SI" sz="2100" dirty="0" smtClean="0"/>
              <a:t>Konferenca </a:t>
            </a:r>
            <a:r>
              <a:rPr lang="sl-SI" sz="2100" b="1" dirty="0" smtClean="0"/>
              <a:t>Skupnost po meri invalidov</a:t>
            </a:r>
          </a:p>
          <a:p>
            <a:endParaRPr lang="sl-SI" sz="2100" b="1" dirty="0"/>
          </a:p>
          <a:p>
            <a:endParaRPr lang="sl-SI" sz="2100" b="1" dirty="0" smtClean="0"/>
          </a:p>
          <a:p>
            <a:endParaRPr lang="sl-SI" sz="2100" b="1" dirty="0" smtClean="0"/>
          </a:p>
          <a:p>
            <a:endParaRPr lang="sl-SI" sz="2100" b="1" dirty="0"/>
          </a:p>
          <a:p>
            <a:endParaRPr lang="sl-SI" sz="2100" b="1" dirty="0" smtClean="0"/>
          </a:p>
          <a:p>
            <a:r>
              <a:rPr lang="sl-SI" sz="2100" b="1" dirty="0" smtClean="0"/>
              <a:t>Učeča </a:t>
            </a:r>
            <a:r>
              <a:rPr lang="sl-SI" sz="2100" b="1" dirty="0"/>
              <a:t>se skupnost</a:t>
            </a:r>
            <a:r>
              <a:rPr lang="sl-SI" sz="2100" dirty="0"/>
              <a:t> – konference, omizja, </a:t>
            </a:r>
            <a:r>
              <a:rPr lang="sl-SI" sz="2100" dirty="0" smtClean="0"/>
              <a:t>izobraževanja</a:t>
            </a:r>
          </a:p>
          <a:p>
            <a:r>
              <a:rPr lang="sl-SI" sz="2100" b="1" dirty="0" err="1" smtClean="0"/>
              <a:t>Integra</a:t>
            </a:r>
            <a:r>
              <a:rPr lang="sl-SI" sz="2100" b="1" dirty="0" smtClean="0"/>
              <a:t> Inštitut </a:t>
            </a:r>
            <a:r>
              <a:rPr lang="sl-SI" sz="2100" dirty="0" smtClean="0"/>
              <a:t>je organiziral dogodke: Mednarodni </a:t>
            </a:r>
            <a:r>
              <a:rPr lang="sl-SI" sz="2100" dirty="0"/>
              <a:t>dan bele </a:t>
            </a:r>
            <a:r>
              <a:rPr lang="sl-SI" sz="2100" dirty="0" smtClean="0"/>
              <a:t>palice, Sodelovanje </a:t>
            </a:r>
            <a:r>
              <a:rPr lang="sl-SI" sz="2100" dirty="0"/>
              <a:t>in podpora slepim literatom, </a:t>
            </a:r>
            <a:r>
              <a:rPr lang="sl-SI" sz="2100" dirty="0" smtClean="0"/>
              <a:t>Predavanje </a:t>
            </a:r>
            <a:r>
              <a:rPr lang="sl-SI" sz="2100" dirty="0"/>
              <a:t>o </a:t>
            </a:r>
            <a:r>
              <a:rPr lang="sl-SI" sz="2100" dirty="0" smtClean="0"/>
              <a:t>komunikaciji, </a:t>
            </a:r>
            <a:r>
              <a:rPr lang="sl-SI" sz="2100" dirty="0"/>
              <a:t>VITA 55</a:t>
            </a:r>
            <a:r>
              <a:rPr lang="sl-SI" sz="2100" dirty="0" smtClean="0"/>
              <a:t>+ in Znanje </a:t>
            </a:r>
            <a:r>
              <a:rPr lang="sl-SI" sz="2100" dirty="0"/>
              <a:t>za ravnanje </a:t>
            </a:r>
          </a:p>
          <a:p>
            <a:r>
              <a:rPr lang="sl-SI" sz="2100" dirty="0" smtClean="0"/>
              <a:t>Delovanje </a:t>
            </a:r>
            <a:r>
              <a:rPr lang="sl-SI" sz="2100" b="1" dirty="0" smtClean="0"/>
              <a:t>Odbora invalidov MOV</a:t>
            </a:r>
            <a:r>
              <a:rPr lang="sl-SI" sz="2100" dirty="0" smtClean="0"/>
              <a:t>, ki izvaja posebne socialne programe: </a:t>
            </a:r>
            <a:r>
              <a:rPr lang="sl-SI" sz="2100" dirty="0"/>
              <a:t>preprečevanje in blaženje socialnih in psihičnih posledic invalidnosti, zagotavljanje zagovorništva, informativna dejavnost, usposabljanje za aktivno življenje in delo, programi za ohranjevanje zdravja in drugi rehabilitacijski programi, </a:t>
            </a:r>
            <a:r>
              <a:rPr lang="sl-SI" sz="2100" dirty="0" smtClean="0"/>
              <a:t>…</a:t>
            </a:r>
            <a:endParaRPr lang="sl-SI" sz="2100" dirty="0"/>
          </a:p>
          <a:p>
            <a:endParaRPr lang="sl-SI" sz="2000" b="1" dirty="0"/>
          </a:p>
        </p:txBody>
      </p:sp>
      <p:pic>
        <p:nvPicPr>
          <p:cNvPr id="4" name="Slika 3"/>
          <p:cNvPicPr>
            <a:picLocks noChangeAspect="1"/>
          </p:cNvPicPr>
          <p:nvPr/>
        </p:nvPicPr>
        <p:blipFill rotWithShape="1">
          <a:blip r:embed="rId2">
            <a:extLst>
              <a:ext uri="{28A0092B-C50C-407E-A947-70E740481C1C}">
                <a14:useLocalDpi xmlns:a14="http://schemas.microsoft.com/office/drawing/2010/main" val="0"/>
              </a:ext>
            </a:extLst>
          </a:blip>
          <a:srcRect t="24974" b="3587"/>
          <a:stretch/>
        </p:blipFill>
        <p:spPr>
          <a:xfrm>
            <a:off x="683568" y="1536002"/>
            <a:ext cx="3672408" cy="1748982"/>
          </a:xfrm>
          <a:prstGeom prst="rect">
            <a:avLst/>
          </a:prstGeom>
          <a:ln w="12700">
            <a:solidFill>
              <a:schemeClr val="tx1"/>
            </a:solidFill>
          </a:ln>
        </p:spPr>
      </p:pic>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28723" t="25478" r="40172" b="47965"/>
          <a:stretch/>
        </p:blipFill>
        <p:spPr bwMode="auto">
          <a:xfrm>
            <a:off x="4606664" y="1536001"/>
            <a:ext cx="3277704" cy="1748983"/>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Slika 5"/>
          <p:cNvPicPr>
            <a:picLocks noChangeAspect="1"/>
          </p:cNvPicPr>
          <p:nvPr/>
        </p:nvPicPr>
        <p:blipFill rotWithShape="1">
          <a:blip r:embed="rId4" cstate="print">
            <a:extLst>
              <a:ext uri="{28A0092B-C50C-407E-A947-70E740481C1C}">
                <a14:useLocalDpi xmlns:a14="http://schemas.microsoft.com/office/drawing/2010/main" val="0"/>
              </a:ext>
            </a:extLst>
          </a:blip>
          <a:srcRect l="81165"/>
          <a:stretch/>
        </p:blipFill>
        <p:spPr>
          <a:xfrm>
            <a:off x="8458498" y="4725144"/>
            <a:ext cx="650006" cy="1367483"/>
          </a:xfrm>
          <a:prstGeom prst="rect">
            <a:avLst/>
          </a:prstGeom>
        </p:spPr>
      </p:pic>
    </p:spTree>
    <p:extLst>
      <p:ext uri="{BB962C8B-B14F-4D97-AF65-F5344CB8AC3E}">
        <p14:creationId xmlns:p14="http://schemas.microsoft.com/office/powerpoint/2010/main" val="136496550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grada vsebine 2"/>
          <p:cNvSpPr>
            <a:spLocks noGrp="1"/>
          </p:cNvSpPr>
          <p:nvPr>
            <p:ph idx="1"/>
          </p:nvPr>
        </p:nvSpPr>
        <p:spPr>
          <a:xfrm>
            <a:off x="457200" y="260648"/>
            <a:ext cx="7620000" cy="3096344"/>
          </a:xfrm>
        </p:spPr>
        <p:txBody>
          <a:bodyPr/>
          <a:lstStyle/>
          <a:p>
            <a:r>
              <a:rPr lang="sl-SI" dirty="0" smtClean="0"/>
              <a:t>Na </a:t>
            </a:r>
            <a:r>
              <a:rPr lang="sl-SI" b="1" dirty="0" smtClean="0"/>
              <a:t>OŠ Antona Aškerca </a:t>
            </a:r>
            <a:r>
              <a:rPr lang="sl-SI" dirty="0" smtClean="0"/>
              <a:t>sodelujejo s Centrom starejših Zimzelen Topolšica, pripravljajo Mavrico prijateljstva, v okviru katere se družijo tri generacije: učenci, starši in stari starši, sodelovali so tudi na tednu </a:t>
            </a:r>
            <a:r>
              <a:rPr lang="sl-SI" dirty="0"/>
              <a:t>medgeneracijskega </a:t>
            </a:r>
            <a:r>
              <a:rPr lang="sl-SI" dirty="0" smtClean="0"/>
              <a:t>učenja.</a:t>
            </a:r>
          </a:p>
          <a:p>
            <a:r>
              <a:rPr lang="sl-SI" dirty="0"/>
              <a:t>Projekt SKK - Dvig socialnega in kulturnega kapitala v lokalnih skupnostih za razvoj enakih možnosti in spodbujanje socialne </a:t>
            </a:r>
            <a:r>
              <a:rPr lang="sl-SI" dirty="0" smtClean="0"/>
              <a:t>vključenosti v okviru </a:t>
            </a:r>
            <a:r>
              <a:rPr lang="sl-SI" b="1" dirty="0" smtClean="0"/>
              <a:t>Centra za vzgojo, izobraževanje in usposabljanje Velenje</a:t>
            </a:r>
          </a:p>
          <a:p>
            <a:endParaRPr lang="sl-SI" b="1" dirty="0"/>
          </a:p>
        </p:txBody>
      </p:sp>
      <p:pic>
        <p:nvPicPr>
          <p:cNvPr id="4" name="Slika 3"/>
          <p:cNvPicPr>
            <a:picLocks noChangeAspect="1"/>
          </p:cNvPicPr>
          <p:nvPr/>
        </p:nvPicPr>
        <p:blipFill rotWithShape="1">
          <a:blip r:embed="rId2">
            <a:extLst>
              <a:ext uri="{28A0092B-C50C-407E-A947-70E740481C1C}">
                <a14:useLocalDpi xmlns:a14="http://schemas.microsoft.com/office/drawing/2010/main" val="0"/>
              </a:ext>
            </a:extLst>
          </a:blip>
          <a:srcRect r="2644"/>
          <a:stretch/>
        </p:blipFill>
        <p:spPr>
          <a:xfrm>
            <a:off x="4359016" y="2924944"/>
            <a:ext cx="3639766" cy="2803952"/>
          </a:xfrm>
          <a:prstGeom prst="rect">
            <a:avLst/>
          </a:prstGeom>
          <a:ln w="12700">
            <a:solidFill>
              <a:schemeClr val="tx1"/>
            </a:solidFill>
          </a:ln>
        </p:spPr>
      </p:pic>
      <p:sp>
        <p:nvSpPr>
          <p:cNvPr id="6" name="Ograda vsebine 2"/>
          <p:cNvSpPr txBox="1">
            <a:spLocks/>
          </p:cNvSpPr>
          <p:nvPr/>
        </p:nvSpPr>
        <p:spPr>
          <a:xfrm>
            <a:off x="467544" y="3145328"/>
            <a:ext cx="3891471" cy="3452024"/>
          </a:xfrm>
          <a:prstGeom prst="rect">
            <a:avLst/>
          </a:prstGeom>
        </p:spPr>
        <p:txBody>
          <a:bodyPr vert="horz" lIns="91440" tIns="45720" rIns="91440" bIns="45720" rtlCol="0">
            <a:normAutofit lnSpcReduction="10000"/>
          </a:bodyPr>
          <a:lst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pPr lvl="0"/>
            <a:r>
              <a:rPr lang="sl-SI" dirty="0" smtClean="0"/>
              <a:t>Rdeči </a:t>
            </a:r>
            <a:r>
              <a:rPr lang="sl-SI" dirty="0"/>
              <a:t>križ Velenje izvaja meritve krvnega tlaka, krvnega sladkorja, holesterola, trigliceridov, …</a:t>
            </a:r>
          </a:p>
          <a:p>
            <a:r>
              <a:rPr lang="sl-SI" dirty="0"/>
              <a:t>V </a:t>
            </a:r>
            <a:r>
              <a:rPr lang="sl-SI" b="1" dirty="0"/>
              <a:t>društvu Hospic Velenje</a:t>
            </a:r>
            <a:r>
              <a:rPr lang="sl-SI" dirty="0"/>
              <a:t> je bilo vključenih 15 prostovoljk, ki so opravile 353 ur prostovoljnega dela in skrbele za 16 umirajočih bolnikov.</a:t>
            </a:r>
          </a:p>
          <a:p>
            <a:endParaRPr lang="sl-SI" b="1" dirty="0"/>
          </a:p>
        </p:txBody>
      </p:sp>
      <p:pic>
        <p:nvPicPr>
          <p:cNvPr id="5" name="Slika 4"/>
          <p:cNvPicPr>
            <a:picLocks noChangeAspect="1"/>
          </p:cNvPicPr>
          <p:nvPr/>
        </p:nvPicPr>
        <p:blipFill rotWithShape="1">
          <a:blip r:embed="rId3" cstate="print">
            <a:extLst>
              <a:ext uri="{28A0092B-C50C-407E-A947-70E740481C1C}">
                <a14:useLocalDpi xmlns:a14="http://schemas.microsoft.com/office/drawing/2010/main" val="0"/>
              </a:ext>
            </a:extLst>
          </a:blip>
          <a:srcRect l="81165"/>
          <a:stretch/>
        </p:blipFill>
        <p:spPr>
          <a:xfrm>
            <a:off x="8458498" y="4725144"/>
            <a:ext cx="650006" cy="1367483"/>
          </a:xfrm>
          <a:prstGeom prst="rect">
            <a:avLst/>
          </a:prstGeom>
        </p:spPr>
      </p:pic>
    </p:spTree>
    <p:extLst>
      <p:ext uri="{BB962C8B-B14F-4D97-AF65-F5344CB8AC3E}">
        <p14:creationId xmlns:p14="http://schemas.microsoft.com/office/powerpoint/2010/main" val="141974832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457200" y="274638"/>
            <a:ext cx="7787208" cy="1143000"/>
          </a:xfrm>
        </p:spPr>
        <p:txBody>
          <a:bodyPr/>
          <a:lstStyle/>
          <a:p>
            <a:r>
              <a:rPr lang="sl-SI" sz="3000" b="1" dirty="0"/>
              <a:t>Zagotovitev pogojev za vključevanje invalidov v sprejemanje odločitev</a:t>
            </a:r>
          </a:p>
        </p:txBody>
      </p:sp>
      <p:sp>
        <p:nvSpPr>
          <p:cNvPr id="4" name="Ograda vsebine 3"/>
          <p:cNvSpPr>
            <a:spLocks noGrp="1"/>
          </p:cNvSpPr>
          <p:nvPr>
            <p:ph idx="1"/>
          </p:nvPr>
        </p:nvSpPr>
        <p:spPr>
          <a:xfrm>
            <a:off x="457200" y="1412776"/>
            <a:ext cx="7620000" cy="4205064"/>
          </a:xfrm>
        </p:spPr>
        <p:txBody>
          <a:bodyPr>
            <a:normAutofit/>
          </a:bodyPr>
          <a:lstStyle/>
          <a:p>
            <a:r>
              <a:rPr lang="sl-SI" dirty="0" smtClean="0"/>
              <a:t>Delovanje </a:t>
            </a:r>
            <a:r>
              <a:rPr lang="sl-SI" b="1" dirty="0" smtClean="0"/>
              <a:t>Sveta za invalide MOV</a:t>
            </a:r>
            <a:r>
              <a:rPr lang="sl-SI" dirty="0" smtClean="0"/>
              <a:t>, </a:t>
            </a:r>
            <a:r>
              <a:rPr lang="sl-SI" dirty="0"/>
              <a:t>ki povezuje in usklajuje delo in aktivnosti vseh, ki se ukvarjajo z invalidi na območju Mestne občine </a:t>
            </a:r>
            <a:r>
              <a:rPr lang="sl-SI" dirty="0" smtClean="0"/>
              <a:t>Velenje.</a:t>
            </a:r>
          </a:p>
          <a:p>
            <a:r>
              <a:rPr lang="sl-SI" b="1" dirty="0" smtClean="0"/>
              <a:t>Premogovnik Velenje </a:t>
            </a:r>
            <a:r>
              <a:rPr lang="sl-SI" dirty="0" smtClean="0"/>
              <a:t>ima za celostno obravnavo invalidnih oseb »REHA tim«, nudijo tudi osebno psihološko pomoč in druge programe. V okviru Premogovnika deluje tudi Aktiv delovnih invalidov Premogovnika Velenje.</a:t>
            </a:r>
          </a:p>
          <a:p>
            <a:endParaRPr lang="sl-SI" dirty="0" smtClean="0"/>
          </a:p>
          <a:p>
            <a:endParaRPr lang="sl-SI" dirty="0"/>
          </a:p>
        </p:txBody>
      </p:sp>
      <p:pic>
        <p:nvPicPr>
          <p:cNvPr id="5" name="Slika 4"/>
          <p:cNvPicPr>
            <a:picLocks noChangeAspect="1"/>
          </p:cNvPicPr>
          <p:nvPr/>
        </p:nvPicPr>
        <p:blipFill rotWithShape="1">
          <a:blip r:embed="rId2">
            <a:extLst>
              <a:ext uri="{28A0092B-C50C-407E-A947-70E740481C1C}">
                <a14:useLocalDpi xmlns:a14="http://schemas.microsoft.com/office/drawing/2010/main" val="0"/>
              </a:ext>
            </a:extLst>
          </a:blip>
          <a:srcRect t="14096"/>
          <a:stretch/>
        </p:blipFill>
        <p:spPr>
          <a:xfrm>
            <a:off x="1763688" y="4149080"/>
            <a:ext cx="4248472" cy="2428199"/>
          </a:xfrm>
          <a:prstGeom prst="rect">
            <a:avLst/>
          </a:prstGeom>
          <a:ln w="12700">
            <a:solidFill>
              <a:schemeClr val="tx1"/>
            </a:solidFill>
          </a:ln>
        </p:spPr>
      </p:pic>
      <p:pic>
        <p:nvPicPr>
          <p:cNvPr id="6" name="Slika 5"/>
          <p:cNvPicPr>
            <a:picLocks noChangeAspect="1"/>
          </p:cNvPicPr>
          <p:nvPr/>
        </p:nvPicPr>
        <p:blipFill rotWithShape="1">
          <a:blip r:embed="rId3" cstate="print">
            <a:extLst>
              <a:ext uri="{28A0092B-C50C-407E-A947-70E740481C1C}">
                <a14:useLocalDpi xmlns:a14="http://schemas.microsoft.com/office/drawing/2010/main" val="0"/>
              </a:ext>
            </a:extLst>
          </a:blip>
          <a:srcRect l="81165"/>
          <a:stretch/>
        </p:blipFill>
        <p:spPr>
          <a:xfrm>
            <a:off x="8458498" y="4725144"/>
            <a:ext cx="650006" cy="1367483"/>
          </a:xfrm>
          <a:prstGeom prst="rect">
            <a:avLst/>
          </a:prstGeom>
        </p:spPr>
      </p:pic>
    </p:spTree>
    <p:extLst>
      <p:ext uri="{BB962C8B-B14F-4D97-AF65-F5344CB8AC3E}">
        <p14:creationId xmlns:p14="http://schemas.microsoft.com/office/powerpoint/2010/main" val="91363999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457200" y="-99392"/>
            <a:ext cx="7620000" cy="1143000"/>
          </a:xfrm>
        </p:spPr>
        <p:txBody>
          <a:bodyPr/>
          <a:lstStyle/>
          <a:p>
            <a:r>
              <a:rPr lang="sl-SI" sz="3000" b="1" dirty="0"/>
              <a:t>Razvoj podpornega okolja</a:t>
            </a:r>
          </a:p>
        </p:txBody>
      </p:sp>
      <p:sp>
        <p:nvSpPr>
          <p:cNvPr id="3" name="Ograda vsebine 2"/>
          <p:cNvSpPr>
            <a:spLocks noGrp="1"/>
          </p:cNvSpPr>
          <p:nvPr>
            <p:ph idx="1"/>
          </p:nvPr>
        </p:nvSpPr>
        <p:spPr>
          <a:xfrm>
            <a:off x="467544" y="908720"/>
            <a:ext cx="7620000" cy="5949280"/>
          </a:xfrm>
        </p:spPr>
        <p:txBody>
          <a:bodyPr>
            <a:normAutofit/>
          </a:bodyPr>
          <a:lstStyle/>
          <a:p>
            <a:r>
              <a:rPr lang="sl-SI" sz="2000" b="1" dirty="0" smtClean="0"/>
              <a:t>Urad </a:t>
            </a:r>
            <a:r>
              <a:rPr lang="sl-SI" sz="2000" b="1" dirty="0"/>
              <a:t>za delo Velenje </a:t>
            </a:r>
            <a:r>
              <a:rPr lang="sl-SI" sz="2000" dirty="0"/>
              <a:t>(MO Velenje, občini: Šoštanj in Šmartno ob </a:t>
            </a:r>
            <a:r>
              <a:rPr lang="sl-SI" sz="2000" dirty="0" smtClean="0"/>
              <a:t>Paki): konec </a:t>
            </a:r>
            <a:r>
              <a:rPr lang="sl-SI" sz="2000" dirty="0"/>
              <a:t>decembra 2013 </a:t>
            </a:r>
            <a:r>
              <a:rPr lang="sl-SI" sz="2000" dirty="0" smtClean="0"/>
              <a:t>je bilo prijavljenih </a:t>
            </a:r>
            <a:r>
              <a:rPr lang="sl-SI" sz="2000" dirty="0"/>
              <a:t>433 brezposelnih oseb s statusom invalidnosti ali 9,4 % manj kot v decembru 2012. V evidence pa se je v letu 2013 na novo prijavilo 151 brezposelnih invalidov. </a:t>
            </a:r>
            <a:r>
              <a:rPr lang="sl-SI" dirty="0" smtClean="0"/>
              <a:t>V </a:t>
            </a:r>
            <a:r>
              <a:rPr lang="sl-SI" dirty="0"/>
              <a:t>zaposlitev </a:t>
            </a:r>
            <a:r>
              <a:rPr lang="sl-SI" dirty="0" smtClean="0"/>
              <a:t>se je vključilo </a:t>
            </a:r>
            <a:r>
              <a:rPr lang="sl-SI" dirty="0"/>
              <a:t>114 invalidnih brezposelnih oseb. </a:t>
            </a:r>
            <a:endParaRPr lang="sl-SI" dirty="0" smtClean="0"/>
          </a:p>
          <a:p>
            <a:r>
              <a:rPr lang="sl-SI" sz="2000" b="1" dirty="0"/>
              <a:t>Zavod za zaposlovanje, Območna služba Velenje </a:t>
            </a:r>
            <a:r>
              <a:rPr lang="sl-SI" sz="2000" dirty="0"/>
              <a:t>vključuje brezposelne invalide, ki so prijavljeni v evidencah ZRSZ, v ukrepe aktivne politike zaposlovanja (subvencije, javna dela, …), v postopke zaposlitvene rehabilitacije, v poglobljeno karierno svetovanje, v zdravstveno zaposlitveno svetovanje in v rehabilitacijsko svetovanje</a:t>
            </a:r>
            <a:r>
              <a:rPr lang="sl-SI" sz="2000" dirty="0" smtClean="0"/>
              <a:t>.</a:t>
            </a:r>
          </a:p>
          <a:p>
            <a:endParaRPr lang="sl-SI" sz="2000" dirty="0" smtClean="0"/>
          </a:p>
          <a:p>
            <a:pPr marL="114300" indent="0">
              <a:buNone/>
            </a:pPr>
            <a:endParaRPr lang="sl-SI" sz="2000" dirty="0"/>
          </a:p>
        </p:txBody>
      </p:sp>
      <p:pic>
        <p:nvPicPr>
          <p:cNvPr id="4" name="Slika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4509120"/>
            <a:ext cx="1804155" cy="2103500"/>
          </a:xfrm>
          <a:prstGeom prst="rect">
            <a:avLst/>
          </a:prstGeom>
          <a:ln w="12700">
            <a:solidFill>
              <a:schemeClr val="accent1"/>
            </a:solidFill>
          </a:ln>
        </p:spPr>
      </p:pic>
      <p:pic>
        <p:nvPicPr>
          <p:cNvPr id="6" name="Slika 5"/>
          <p:cNvPicPr>
            <a:picLocks noChangeAspect="1"/>
          </p:cNvPicPr>
          <p:nvPr/>
        </p:nvPicPr>
        <p:blipFill rotWithShape="1">
          <a:blip r:embed="rId3" cstate="print">
            <a:extLst>
              <a:ext uri="{28A0092B-C50C-407E-A947-70E740481C1C}">
                <a14:useLocalDpi xmlns:a14="http://schemas.microsoft.com/office/drawing/2010/main" val="0"/>
              </a:ext>
            </a:extLst>
          </a:blip>
          <a:srcRect l="18238"/>
          <a:stretch/>
        </p:blipFill>
        <p:spPr>
          <a:xfrm>
            <a:off x="5520591" y="4513121"/>
            <a:ext cx="2579801" cy="2103501"/>
          </a:xfrm>
          <a:prstGeom prst="rect">
            <a:avLst/>
          </a:prstGeom>
          <a:ln w="12700">
            <a:solidFill>
              <a:schemeClr val="accent1"/>
            </a:solidFill>
          </a:ln>
        </p:spPr>
      </p:pic>
      <p:pic>
        <p:nvPicPr>
          <p:cNvPr id="1026" name="Slika 5" descr="Opis: AchieveAus_038.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267744" y="4513121"/>
            <a:ext cx="3143250" cy="2095500"/>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pic>
      <p:pic>
        <p:nvPicPr>
          <p:cNvPr id="8" name="Slika 7"/>
          <p:cNvPicPr>
            <a:picLocks noChangeAspect="1"/>
          </p:cNvPicPr>
          <p:nvPr/>
        </p:nvPicPr>
        <p:blipFill rotWithShape="1">
          <a:blip r:embed="rId5" cstate="print">
            <a:extLst>
              <a:ext uri="{28A0092B-C50C-407E-A947-70E740481C1C}">
                <a14:useLocalDpi xmlns:a14="http://schemas.microsoft.com/office/drawing/2010/main" val="0"/>
              </a:ext>
            </a:extLst>
          </a:blip>
          <a:srcRect l="81165"/>
          <a:stretch/>
        </p:blipFill>
        <p:spPr>
          <a:xfrm>
            <a:off x="8458498" y="4725144"/>
            <a:ext cx="650006" cy="1367483"/>
          </a:xfrm>
          <a:prstGeom prst="rect">
            <a:avLst/>
          </a:prstGeom>
        </p:spPr>
      </p:pic>
    </p:spTree>
    <p:extLst>
      <p:ext uri="{BB962C8B-B14F-4D97-AF65-F5344CB8AC3E}">
        <p14:creationId xmlns:p14="http://schemas.microsoft.com/office/powerpoint/2010/main" val="360941890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grada vsebine 2"/>
          <p:cNvSpPr>
            <a:spLocks noGrp="1"/>
          </p:cNvSpPr>
          <p:nvPr>
            <p:ph idx="1"/>
          </p:nvPr>
        </p:nvSpPr>
        <p:spPr>
          <a:xfrm>
            <a:off x="457200" y="260648"/>
            <a:ext cx="7620000" cy="6264696"/>
          </a:xfrm>
        </p:spPr>
        <p:txBody>
          <a:bodyPr>
            <a:normAutofit fontScale="92500"/>
          </a:bodyPr>
          <a:lstStyle/>
          <a:p>
            <a:r>
              <a:rPr lang="sl-SI" b="1" dirty="0"/>
              <a:t>ZPIZ OE Ravne na Koroškem – Izpostava Velenje</a:t>
            </a:r>
            <a:r>
              <a:rPr lang="sl-SI" dirty="0"/>
              <a:t>: </a:t>
            </a:r>
          </a:p>
          <a:p>
            <a:pPr marL="411480" lvl="1" indent="0">
              <a:buNone/>
            </a:pPr>
            <a:r>
              <a:rPr lang="sl-SI" sz="2200" dirty="0"/>
              <a:t>V primerjavi z letom 2012 se je za 15 % zmanjšalo število novih zahtevkov za oceno invalidnosti, za 5,6 % se je povečalo število predlogov za oceno potrebe po dodatku za pomoč in postrežbo, za 32 % se je zmanjšalo število predlogov za oceno telesne okvare. </a:t>
            </a:r>
          </a:p>
          <a:p>
            <a:r>
              <a:rPr lang="sl-SI" b="1" dirty="0" smtClean="0"/>
              <a:t>V </a:t>
            </a:r>
            <a:r>
              <a:rPr lang="sl-SI" b="1" dirty="0"/>
              <a:t>Premogovniku Velenje</a:t>
            </a:r>
            <a:r>
              <a:rPr lang="sl-SI" dirty="0"/>
              <a:t> vseskozi razvijajo podporno okolje, službe in programe, ki omogočajo lažje uvajanje invalidov v delovno okolje</a:t>
            </a:r>
            <a:r>
              <a:rPr lang="sl-SI" dirty="0" smtClean="0"/>
              <a:t>.</a:t>
            </a:r>
          </a:p>
          <a:p>
            <a:pPr lvl="0"/>
            <a:r>
              <a:rPr lang="sl-SI" dirty="0"/>
              <a:t>V okviru podjetja </a:t>
            </a:r>
            <a:r>
              <a:rPr lang="sl-SI" b="1" dirty="0"/>
              <a:t>HTZ Velenje</a:t>
            </a:r>
            <a:r>
              <a:rPr lang="sl-SI" dirty="0"/>
              <a:t>, ki zaposluje tudi invalide s trga dela, odpirajo nove programe in delovna mesta, ki so namenjena zaposlovanju </a:t>
            </a:r>
            <a:r>
              <a:rPr lang="sl-SI" dirty="0" smtClean="0"/>
              <a:t>invalidov (</a:t>
            </a:r>
            <a:r>
              <a:rPr lang="sl-SI" dirty="0"/>
              <a:t>med 860 zaposlenimi </a:t>
            </a:r>
            <a:r>
              <a:rPr lang="sl-SI" dirty="0" smtClean="0"/>
              <a:t>imajo kar </a:t>
            </a:r>
            <a:r>
              <a:rPr lang="sl-SI" dirty="0"/>
              <a:t>439 </a:t>
            </a:r>
            <a:r>
              <a:rPr lang="sl-SI" dirty="0" smtClean="0"/>
              <a:t>invalidov).</a:t>
            </a:r>
          </a:p>
          <a:p>
            <a:pPr lvl="0"/>
            <a:r>
              <a:rPr lang="sl-SI" dirty="0" smtClean="0"/>
              <a:t>Podjetje </a:t>
            </a:r>
            <a:r>
              <a:rPr lang="sl-SI" b="1" dirty="0" smtClean="0"/>
              <a:t>Gorenje </a:t>
            </a:r>
            <a:r>
              <a:rPr lang="sl-SI" dirty="0" smtClean="0"/>
              <a:t>prav tako namenja posebno skrb invalidom, v letu 2013 so zaposlovali 247 delovnih invalidov.</a:t>
            </a:r>
          </a:p>
          <a:p>
            <a:pPr lvl="0"/>
            <a:r>
              <a:rPr lang="sl-SI" dirty="0"/>
              <a:t>V </a:t>
            </a:r>
            <a:r>
              <a:rPr lang="sl-SI" b="1" dirty="0"/>
              <a:t>družbi </a:t>
            </a:r>
            <a:r>
              <a:rPr lang="sl-SI" b="1" dirty="0" err="1"/>
              <a:t>Veplas</a:t>
            </a:r>
            <a:r>
              <a:rPr lang="sl-SI" b="1" dirty="0"/>
              <a:t> in v družbah poslovnega sistema </a:t>
            </a:r>
            <a:r>
              <a:rPr lang="sl-SI" b="1" dirty="0" err="1" smtClean="0"/>
              <a:t>Veplas</a:t>
            </a:r>
            <a:r>
              <a:rPr lang="sl-SI" b="1" dirty="0" smtClean="0"/>
              <a:t> </a:t>
            </a:r>
            <a:r>
              <a:rPr lang="sl-SI" dirty="0" smtClean="0"/>
              <a:t>zagotavljajo </a:t>
            </a:r>
            <a:r>
              <a:rPr lang="sl-SI" dirty="0"/>
              <a:t>delo 21 invalidom. </a:t>
            </a:r>
            <a:endParaRPr lang="sl-SI" dirty="0" smtClean="0"/>
          </a:p>
          <a:p>
            <a:r>
              <a:rPr lang="sl-SI" b="1" dirty="0"/>
              <a:t>Na Ljudski univerzi Velenje </a:t>
            </a:r>
            <a:r>
              <a:rPr lang="sl-SI" dirty="0"/>
              <a:t>so v letu 2013 na področju izboljšanja življenja invalidov v Mestni občini Velenje zaposlili preko javnih del tri invalidne delavce</a:t>
            </a:r>
            <a:r>
              <a:rPr lang="sl-SI" dirty="0" smtClean="0"/>
              <a:t>. Invalidom je na voljo svetovalno središče, središče za samostojno učenje itd.</a:t>
            </a:r>
          </a:p>
          <a:p>
            <a:endParaRPr lang="en-US" dirty="0"/>
          </a:p>
          <a:p>
            <a:pPr lvl="0"/>
            <a:endParaRPr lang="en-US" dirty="0"/>
          </a:p>
          <a:p>
            <a:endParaRPr lang="en-US" dirty="0"/>
          </a:p>
        </p:txBody>
      </p:sp>
      <p:pic>
        <p:nvPicPr>
          <p:cNvPr id="4" name="Slika 3"/>
          <p:cNvPicPr>
            <a:picLocks noChangeAspect="1"/>
          </p:cNvPicPr>
          <p:nvPr/>
        </p:nvPicPr>
        <p:blipFill rotWithShape="1">
          <a:blip r:embed="rId2" cstate="print">
            <a:extLst>
              <a:ext uri="{28A0092B-C50C-407E-A947-70E740481C1C}">
                <a14:useLocalDpi xmlns:a14="http://schemas.microsoft.com/office/drawing/2010/main" val="0"/>
              </a:ext>
            </a:extLst>
          </a:blip>
          <a:srcRect l="81165"/>
          <a:stretch/>
        </p:blipFill>
        <p:spPr>
          <a:xfrm>
            <a:off x="8458498" y="4725144"/>
            <a:ext cx="650006" cy="1367483"/>
          </a:xfrm>
          <a:prstGeom prst="rect">
            <a:avLst/>
          </a:prstGeom>
        </p:spPr>
      </p:pic>
    </p:spTree>
    <p:extLst>
      <p:ext uri="{BB962C8B-B14F-4D97-AF65-F5344CB8AC3E}">
        <p14:creationId xmlns:p14="http://schemas.microsoft.com/office/powerpoint/2010/main" val="143596383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grada vsebine 2"/>
          <p:cNvSpPr>
            <a:spLocks noGrp="1"/>
          </p:cNvSpPr>
          <p:nvPr>
            <p:ph idx="1"/>
          </p:nvPr>
        </p:nvSpPr>
        <p:spPr>
          <a:xfrm>
            <a:off x="457200" y="332656"/>
            <a:ext cx="7859216" cy="6068144"/>
          </a:xfrm>
        </p:spPr>
        <p:txBody>
          <a:bodyPr>
            <a:normAutofit/>
          </a:bodyPr>
          <a:lstStyle/>
          <a:p>
            <a:pPr lvl="0"/>
            <a:r>
              <a:rPr lang="sl-SI" b="1" dirty="0"/>
              <a:t>V Domu za varstvo odraslih Velenje</a:t>
            </a:r>
            <a:r>
              <a:rPr lang="sl-SI" dirty="0"/>
              <a:t> so z različnimi aktivnostmi, ki jih izvajajo skozi vse leto izboljšali kvaliteto življenja njihovih uporabnikov</a:t>
            </a:r>
            <a:r>
              <a:rPr lang="sl-SI" dirty="0" smtClean="0"/>
              <a:t>.</a:t>
            </a:r>
          </a:p>
          <a:p>
            <a:pPr lvl="0"/>
            <a:endParaRPr lang="sl-SI" dirty="0"/>
          </a:p>
          <a:p>
            <a:pPr lvl="0"/>
            <a:endParaRPr lang="sl-SI" dirty="0" smtClean="0"/>
          </a:p>
          <a:p>
            <a:pPr lvl="0"/>
            <a:endParaRPr lang="sl-SI" dirty="0"/>
          </a:p>
          <a:p>
            <a:pPr lvl="0"/>
            <a:endParaRPr lang="sl-SI" dirty="0" smtClean="0"/>
          </a:p>
          <a:p>
            <a:pPr lvl="0"/>
            <a:r>
              <a:rPr lang="sl-SI" b="1" dirty="0"/>
              <a:t>V Vrtcu Velenje</a:t>
            </a:r>
            <a:r>
              <a:rPr lang="sl-SI" dirty="0"/>
              <a:t> je en otrok, ki je gibalno oviran. Zanj skrbi spremljevalka, poskrbljeno je tudi za ugodne materialne in prostorske pogoje za nemoteno bivanje v vrtcu.</a:t>
            </a:r>
            <a:endParaRPr lang="en-US" dirty="0"/>
          </a:p>
          <a:p>
            <a:pPr lvl="0"/>
            <a:r>
              <a:rPr lang="sl-SI" b="1" dirty="0"/>
              <a:t>Na</a:t>
            </a:r>
            <a:r>
              <a:rPr lang="sl-SI" dirty="0"/>
              <a:t> </a:t>
            </a:r>
            <a:r>
              <a:rPr lang="sl-SI" b="1" dirty="0"/>
              <a:t>OŠ Gorica</a:t>
            </a:r>
            <a:r>
              <a:rPr lang="sl-SI" dirty="0"/>
              <a:t> imajo učenko s posebnimi potrebami, ki potrebuje prilagojeno mizo in stol, kar so ji na OŠ tudi omogočili.</a:t>
            </a:r>
            <a:endParaRPr lang="en-US" dirty="0"/>
          </a:p>
          <a:p>
            <a:pPr lvl="0"/>
            <a:r>
              <a:rPr lang="sl-SI" b="1" dirty="0"/>
              <a:t>Na</a:t>
            </a:r>
            <a:r>
              <a:rPr lang="sl-SI" dirty="0"/>
              <a:t> </a:t>
            </a:r>
            <a:r>
              <a:rPr lang="sl-SI" b="1" dirty="0"/>
              <a:t>OŠ Gustava Šiliha</a:t>
            </a:r>
            <a:r>
              <a:rPr lang="sl-SI" dirty="0"/>
              <a:t> imajo zaposleno invalidko, kateri je omogočen nemoten dostop z motornim kolesom do delovnega mesta. Šola ima dvigalo, parkirno mesto in urejene sanitarije za invalide</a:t>
            </a:r>
            <a:r>
              <a:rPr lang="sl-SI" dirty="0" smtClean="0"/>
              <a:t>.</a:t>
            </a:r>
            <a:endParaRPr lang="en-US" dirty="0"/>
          </a:p>
        </p:txBody>
      </p:sp>
      <p:pic>
        <p:nvPicPr>
          <p:cNvPr id="4" name="Slika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419872" y="1196752"/>
            <a:ext cx="2423160" cy="1632430"/>
          </a:xfrm>
          <a:prstGeom prst="rect">
            <a:avLst/>
          </a:prstGeom>
          <a:ln w="12700">
            <a:solidFill>
              <a:schemeClr val="accent1"/>
            </a:solidFill>
          </a:ln>
        </p:spPr>
      </p:pic>
      <p:pic>
        <p:nvPicPr>
          <p:cNvPr id="5" name="Slika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995784" y="1196751"/>
            <a:ext cx="2032600" cy="1632431"/>
          </a:xfrm>
          <a:prstGeom prst="rect">
            <a:avLst/>
          </a:prstGeom>
          <a:ln w="12700">
            <a:solidFill>
              <a:schemeClr val="accent1"/>
            </a:solidFill>
          </a:ln>
        </p:spPr>
      </p:pic>
      <p:pic>
        <p:nvPicPr>
          <p:cNvPr id="7" name="Slika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99592" y="1457180"/>
            <a:ext cx="2376264" cy="1372002"/>
          </a:xfrm>
          <a:prstGeom prst="rect">
            <a:avLst/>
          </a:prstGeom>
          <a:ln w="12700">
            <a:solidFill>
              <a:schemeClr val="accent1"/>
            </a:solidFill>
          </a:ln>
        </p:spPr>
      </p:pic>
      <p:pic>
        <p:nvPicPr>
          <p:cNvPr id="8" name="Slika 7"/>
          <p:cNvPicPr>
            <a:picLocks noChangeAspect="1"/>
          </p:cNvPicPr>
          <p:nvPr/>
        </p:nvPicPr>
        <p:blipFill rotWithShape="1">
          <a:blip r:embed="rId5" cstate="print">
            <a:extLst>
              <a:ext uri="{28A0092B-C50C-407E-A947-70E740481C1C}">
                <a14:useLocalDpi xmlns:a14="http://schemas.microsoft.com/office/drawing/2010/main" val="0"/>
              </a:ext>
            </a:extLst>
          </a:blip>
          <a:srcRect l="81165"/>
          <a:stretch/>
        </p:blipFill>
        <p:spPr>
          <a:xfrm>
            <a:off x="8458498" y="4725144"/>
            <a:ext cx="650006" cy="1367483"/>
          </a:xfrm>
          <a:prstGeom prst="rect">
            <a:avLst/>
          </a:prstGeom>
        </p:spPr>
      </p:pic>
    </p:spTree>
    <p:extLst>
      <p:ext uri="{BB962C8B-B14F-4D97-AF65-F5344CB8AC3E}">
        <p14:creationId xmlns:p14="http://schemas.microsoft.com/office/powerpoint/2010/main" val="389022378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grada vsebine 2"/>
          <p:cNvSpPr>
            <a:spLocks noGrp="1"/>
          </p:cNvSpPr>
          <p:nvPr>
            <p:ph idx="1"/>
          </p:nvPr>
        </p:nvSpPr>
        <p:spPr>
          <a:xfrm>
            <a:off x="457200" y="404664"/>
            <a:ext cx="7620000" cy="5996136"/>
          </a:xfrm>
        </p:spPr>
        <p:txBody>
          <a:bodyPr>
            <a:normAutofit/>
          </a:bodyPr>
          <a:lstStyle/>
          <a:p>
            <a:r>
              <a:rPr lang="sl-SI" b="1" dirty="0"/>
              <a:t>V vseh enotah Lekarne Velenje</a:t>
            </a:r>
            <a:r>
              <a:rPr lang="sl-SI" dirty="0"/>
              <a:t> opravljajo lekarniško dejavnost na način, dostopen invalidom. Vstop v njihove lekarne je omogočen z invalidskim vozičkom, povsod imajo tudi ločene prostore za svetovanje, ki zagotavljajo ljudem zasebnost in individualno svetovanje. </a:t>
            </a:r>
            <a:endParaRPr lang="en-US" dirty="0"/>
          </a:p>
          <a:p>
            <a:pPr lvl="0"/>
            <a:r>
              <a:rPr lang="sl-SI" b="1" dirty="0" smtClean="0"/>
              <a:t>Center </a:t>
            </a:r>
            <a:r>
              <a:rPr lang="sl-SI" b="1" dirty="0"/>
              <a:t>za vzgojo, izobraževanje in usposabljanje </a:t>
            </a:r>
            <a:r>
              <a:rPr lang="sl-SI" b="1" dirty="0" smtClean="0"/>
              <a:t>Velenje</a:t>
            </a:r>
            <a:r>
              <a:rPr lang="sl-SI" dirty="0"/>
              <a:t> </a:t>
            </a:r>
            <a:r>
              <a:rPr lang="sl-SI" dirty="0" smtClean="0"/>
              <a:t>izvaja </a:t>
            </a:r>
            <a:r>
              <a:rPr lang="sl-SI" dirty="0"/>
              <a:t>dva </a:t>
            </a:r>
            <a:r>
              <a:rPr lang="sl-SI" dirty="0" smtClean="0"/>
              <a:t>programa: prilagojeni </a:t>
            </a:r>
            <a:r>
              <a:rPr lang="sl-SI" dirty="0"/>
              <a:t>izobraževalni program z nižjim izobrazbenim standardom (NIS) </a:t>
            </a:r>
            <a:r>
              <a:rPr lang="sl-SI" dirty="0" smtClean="0"/>
              <a:t>ter posebni </a:t>
            </a:r>
            <a:r>
              <a:rPr lang="sl-SI" dirty="0"/>
              <a:t>program vzgoje in izobraževanja (PPVI). </a:t>
            </a:r>
            <a:endParaRPr lang="sl-SI" dirty="0" smtClean="0"/>
          </a:p>
          <a:p>
            <a:pPr lvl="0"/>
            <a:endParaRPr lang="sl-SI" dirty="0"/>
          </a:p>
          <a:p>
            <a:pPr lvl="0"/>
            <a:endParaRPr lang="sl-SI" dirty="0" smtClean="0"/>
          </a:p>
          <a:p>
            <a:pPr lvl="0"/>
            <a:endParaRPr lang="sl-SI" dirty="0"/>
          </a:p>
          <a:p>
            <a:pPr lvl="0"/>
            <a:endParaRPr lang="en-US" dirty="0"/>
          </a:p>
          <a:p>
            <a:pPr lvl="0"/>
            <a:r>
              <a:rPr lang="sl-SI" b="1" dirty="0"/>
              <a:t>Varstveno delovni center SAŠA </a:t>
            </a:r>
            <a:r>
              <a:rPr lang="sl-SI" dirty="0"/>
              <a:t>obravnava odrasle invalidne osebe z motnjo v duševnem in telesnem </a:t>
            </a:r>
            <a:r>
              <a:rPr lang="sl-SI" dirty="0" err="1"/>
              <a:t>ravzoju</a:t>
            </a:r>
            <a:r>
              <a:rPr lang="sl-SI" dirty="0"/>
              <a:t>. </a:t>
            </a:r>
            <a:r>
              <a:rPr lang="sl-SI" dirty="0" smtClean="0"/>
              <a:t>V enoti Ježek Velenje je 47 </a:t>
            </a:r>
            <a:r>
              <a:rPr lang="sl-SI" dirty="0"/>
              <a:t>uporabnikov storitve. </a:t>
            </a:r>
            <a:endParaRPr lang="sl-SI" dirty="0" smtClean="0"/>
          </a:p>
        </p:txBody>
      </p:sp>
      <p:pic>
        <p:nvPicPr>
          <p:cNvPr id="7" name="Slika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75857" y="3573016"/>
            <a:ext cx="2376264" cy="1625865"/>
          </a:xfrm>
          <a:prstGeom prst="rect">
            <a:avLst/>
          </a:prstGeom>
          <a:ln w="12700">
            <a:solidFill>
              <a:schemeClr val="tx1"/>
            </a:solidFill>
          </a:ln>
        </p:spPr>
      </p:pic>
      <p:pic>
        <p:nvPicPr>
          <p:cNvPr id="8" name="Slika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96136" y="3573017"/>
            <a:ext cx="2393915" cy="1637942"/>
          </a:xfrm>
          <a:prstGeom prst="rect">
            <a:avLst/>
          </a:prstGeom>
          <a:ln w="12700">
            <a:solidFill>
              <a:schemeClr val="tx1"/>
            </a:solidFill>
          </a:ln>
        </p:spPr>
      </p:pic>
      <p:pic>
        <p:nvPicPr>
          <p:cNvPr id="9" name="Slika 8"/>
          <p:cNvPicPr>
            <a:picLocks noChangeAspect="1"/>
          </p:cNvPicPr>
          <p:nvPr/>
        </p:nvPicPr>
        <p:blipFill rotWithShape="1">
          <a:blip r:embed="rId4" cstate="print">
            <a:extLst>
              <a:ext uri="{28A0092B-C50C-407E-A947-70E740481C1C}">
                <a14:useLocalDpi xmlns:a14="http://schemas.microsoft.com/office/drawing/2010/main" val="0"/>
              </a:ext>
            </a:extLst>
          </a:blip>
          <a:srcRect l="81165"/>
          <a:stretch/>
        </p:blipFill>
        <p:spPr>
          <a:xfrm>
            <a:off x="8458498" y="4725144"/>
            <a:ext cx="650006" cy="1367483"/>
          </a:xfrm>
          <a:prstGeom prst="rect">
            <a:avLst/>
          </a:prstGeom>
        </p:spPr>
      </p:pic>
      <p:pic>
        <p:nvPicPr>
          <p:cNvPr id="10" name="Slika 9"/>
          <p:cNvPicPr>
            <a:picLocks noChangeAspect="1"/>
          </p:cNvPicPr>
          <p:nvPr/>
        </p:nvPicPr>
        <p:blipFill rotWithShape="1">
          <a:blip r:embed="rId5">
            <a:extLst>
              <a:ext uri="{28A0092B-C50C-407E-A947-70E740481C1C}">
                <a14:useLocalDpi xmlns:a14="http://schemas.microsoft.com/office/drawing/2010/main" val="0"/>
              </a:ext>
            </a:extLst>
          </a:blip>
          <a:srcRect l="18195" b="20481"/>
          <a:stretch/>
        </p:blipFill>
        <p:spPr>
          <a:xfrm>
            <a:off x="611560" y="3575241"/>
            <a:ext cx="2520279" cy="1629142"/>
          </a:xfrm>
          <a:prstGeom prst="rect">
            <a:avLst/>
          </a:prstGeom>
          <a:ln w="12700">
            <a:solidFill>
              <a:schemeClr val="tx1"/>
            </a:solidFill>
          </a:ln>
        </p:spPr>
      </p:pic>
    </p:spTree>
    <p:extLst>
      <p:ext uri="{BB962C8B-B14F-4D97-AF65-F5344CB8AC3E}">
        <p14:creationId xmlns:p14="http://schemas.microsoft.com/office/powerpoint/2010/main" val="201088144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kolica">
  <a:themeElements>
    <a:clrScheme name="Okolica">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Pisarna">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kolica">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ova tema">
  <a:themeElements>
    <a:clrScheme name="Pisarn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isarn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isarn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426</TotalTime>
  <Words>1717</Words>
  <Application>Microsoft Office PowerPoint</Application>
  <PresentationFormat>Diaprojekcija na zaslonu (4:3)</PresentationFormat>
  <Paragraphs>98</Paragraphs>
  <Slides>17</Slides>
  <Notes>1</Notes>
  <HiddenSlides>0</HiddenSlides>
  <MMClips>0</MMClips>
  <ScaleCrop>false</ScaleCrop>
  <HeadingPairs>
    <vt:vector size="4" baseType="variant">
      <vt:variant>
        <vt:lpstr>Tema</vt:lpstr>
      </vt:variant>
      <vt:variant>
        <vt:i4>1</vt:i4>
      </vt:variant>
      <vt:variant>
        <vt:lpstr>Naslovi diapozitivov</vt:lpstr>
      </vt:variant>
      <vt:variant>
        <vt:i4>17</vt:i4>
      </vt:variant>
    </vt:vector>
  </HeadingPairs>
  <TitlesOfParts>
    <vt:vector size="18" baseType="lpstr">
      <vt:lpstr>Okolica</vt:lpstr>
      <vt:lpstr>POROČILO O IZVAJANJU PROGRAMA ZA IZBOLJŠANJE ŽIVLJENJA INVALIDOV V MESTNI OBČINI VELENJE ZA LETO 2013</vt:lpstr>
      <vt:lpstr> Obveščanje in osveščanje občanov </vt:lpstr>
      <vt:lpstr>Aktivnosti in programi, namenjeni invalidom</vt:lpstr>
      <vt:lpstr>PowerPointova predstavitev</vt:lpstr>
      <vt:lpstr>Zagotovitev pogojev za vključevanje invalidov v sprejemanje odločitev</vt:lpstr>
      <vt:lpstr>Razvoj podpornega okolja</vt:lpstr>
      <vt:lpstr>PowerPointova predstavitev</vt:lpstr>
      <vt:lpstr>PowerPointova predstavitev</vt:lpstr>
      <vt:lpstr>PowerPointova predstavitev</vt:lpstr>
      <vt:lpstr>PowerPointova predstavitev</vt:lpstr>
      <vt:lpstr>PowerPointova predstavitev</vt:lpstr>
      <vt:lpstr>PowerPointova predstavitev</vt:lpstr>
      <vt:lpstr>PowerPointova predstavitev</vt:lpstr>
      <vt:lpstr>Odpravljanje ovir, ki onemogočajo ali otežujejo neodvisno življenje invalidov</vt:lpstr>
      <vt:lpstr>PowerPointova predstavitev</vt:lpstr>
      <vt:lpstr>Ostalo</vt:lpstr>
      <vt:lpstr>Hvala za vašo pozornost!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PowerPointova predstavitev</dc:title>
  <dc:creator>Remic Novak Katja</dc:creator>
  <cp:lastModifiedBy>Forštner Aleksandra</cp:lastModifiedBy>
  <cp:revision>22</cp:revision>
  <dcterms:created xsi:type="dcterms:W3CDTF">2014-03-10T09:05:45Z</dcterms:created>
  <dcterms:modified xsi:type="dcterms:W3CDTF">2014-03-19T08:44:59Z</dcterms:modified>
</cp:coreProperties>
</file>